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97" r:id="rId2"/>
    <p:sldId id="299" r:id="rId3"/>
    <p:sldId id="300" r:id="rId4"/>
    <p:sldId id="341" r:id="rId5"/>
    <p:sldId id="305" r:id="rId6"/>
    <p:sldId id="304" r:id="rId7"/>
    <p:sldId id="308" r:id="rId8"/>
    <p:sldId id="302" r:id="rId9"/>
    <p:sldId id="339" r:id="rId10"/>
    <p:sldId id="352" r:id="rId11"/>
    <p:sldId id="383" r:id="rId12"/>
    <p:sldId id="384" r:id="rId13"/>
    <p:sldId id="418" r:id="rId14"/>
    <p:sldId id="350" r:id="rId15"/>
    <p:sldId id="355" r:id="rId16"/>
    <p:sldId id="351" r:id="rId17"/>
    <p:sldId id="324" r:id="rId18"/>
    <p:sldId id="312" r:id="rId19"/>
    <p:sldId id="359" r:id="rId20"/>
    <p:sldId id="361" r:id="rId21"/>
    <p:sldId id="367" r:id="rId22"/>
    <p:sldId id="366" r:id="rId23"/>
    <p:sldId id="315" r:id="rId24"/>
    <p:sldId id="371" r:id="rId25"/>
    <p:sldId id="374" r:id="rId26"/>
    <p:sldId id="420" r:id="rId27"/>
    <p:sldId id="370" r:id="rId28"/>
    <p:sldId id="421" r:id="rId29"/>
    <p:sldId id="369" r:id="rId30"/>
    <p:sldId id="422" r:id="rId31"/>
    <p:sldId id="427" r:id="rId32"/>
    <p:sldId id="415" r:id="rId33"/>
    <p:sldId id="423" r:id="rId34"/>
    <p:sldId id="430" r:id="rId35"/>
    <p:sldId id="416" r:id="rId36"/>
    <p:sldId id="424" r:id="rId37"/>
    <p:sldId id="431" r:id="rId38"/>
    <p:sldId id="417" r:id="rId39"/>
    <p:sldId id="426" r:id="rId40"/>
    <p:sldId id="321" r:id="rId41"/>
    <p:sldId id="333" r:id="rId42"/>
    <p:sldId id="318" r:id="rId43"/>
    <p:sldId id="319" r:id="rId44"/>
    <p:sldId id="329" r:id="rId45"/>
    <p:sldId id="408" r:id="rId46"/>
    <p:sldId id="409" r:id="rId47"/>
    <p:sldId id="410" r:id="rId48"/>
    <p:sldId id="411" r:id="rId49"/>
    <p:sldId id="322" r:id="rId50"/>
    <p:sldId id="381" r:id="rId51"/>
    <p:sldId id="380" r:id="rId52"/>
    <p:sldId id="328" r:id="rId53"/>
  </p:sldIdLst>
  <p:sldSz cx="9144000" cy="6858000" type="screen4x3"/>
  <p:notesSz cx="6894513" cy="91805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00FF"/>
    <a:srgbClr val="00FF00"/>
    <a:srgbClr val="FF00FF"/>
    <a:srgbClr val="CC3300"/>
    <a:srgbClr val="C00000"/>
    <a:srgbClr val="CAE8AA"/>
    <a:srgbClr val="92D05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3318" autoAdjust="0"/>
  </p:normalViewPr>
  <p:slideViewPr>
    <p:cSldViewPr snapToGrid="0">
      <p:cViewPr varScale="1">
        <p:scale>
          <a:sx n="108" d="100"/>
          <a:sy n="108" d="100"/>
        </p:scale>
        <p:origin x="1590" y="-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7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MEMD\GMEMD_Report\CorrelationCoeffici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d\Desktop\GMEMD_Backup_20161003\GMEMD_MEEMD_Correlation\BestCorre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Performance!$B$1</c:f>
              <c:strCache>
                <c:ptCount val="1"/>
                <c:pt idx="0">
                  <c:v>SFEGO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Performance!$A$2:$A$6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Performance!$B$2:$B$6</c:f>
              <c:numCache>
                <c:formatCode>General</c:formatCode>
                <c:ptCount val="5"/>
                <c:pt idx="0">
                  <c:v>0.23699999999999999</c:v>
                </c:pt>
                <c:pt idx="1">
                  <c:v>0.61299999999999999</c:v>
                </c:pt>
                <c:pt idx="2">
                  <c:v>3.2589999999999999</c:v>
                </c:pt>
                <c:pt idx="3">
                  <c:v>11.441000000000001</c:v>
                </c:pt>
                <c:pt idx="4">
                  <c:v>47.189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Performance!$C$1</c:f>
              <c:strCache>
                <c:ptCount val="1"/>
                <c:pt idx="0">
                  <c:v>MEEMD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Performance!$A$2:$A$6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Performance!$C$2:$C$6</c:f>
              <c:numCache>
                <c:formatCode>General</c:formatCode>
                <c:ptCount val="5"/>
                <c:pt idx="0">
                  <c:v>78.02</c:v>
                </c:pt>
                <c:pt idx="1">
                  <c:v>175.33699999999999</c:v>
                </c:pt>
                <c:pt idx="2">
                  <c:v>299.142</c:v>
                </c:pt>
                <c:pt idx="3">
                  <c:v>446.16899999999998</c:v>
                </c:pt>
                <c:pt idx="4">
                  <c:v>616.07299999999998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422896"/>
        <c:axId val="238420176"/>
      </c:scatterChart>
      <c:valAx>
        <c:axId val="238422896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20176"/>
        <c:crosses val="autoZero"/>
        <c:crossBetween val="midCat"/>
      </c:valAx>
      <c:valAx>
        <c:axId val="23842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22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工作表1!$I$1</c:f>
              <c:strCache>
                <c:ptCount val="1"/>
                <c:pt idx="0">
                  <c:v>median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工作表1!$I$2:$I$6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12</c:v>
                </c:pt>
                <c:pt idx="4">
                  <c:v>27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9A4-4973-908A-2316E3AC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426704"/>
        <c:axId val="238425616"/>
      </c:scatterChart>
      <c:valAx>
        <c:axId val="23842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25616"/>
        <c:crosses val="autoZero"/>
        <c:crossBetween val="midCat"/>
      </c:valAx>
      <c:valAx>
        <c:axId val="23842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26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87622" cy="459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05297" y="1"/>
            <a:ext cx="2987622" cy="459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5223-664D-4291-87C6-9E00A5117B22}" type="datetimeFigureOut">
              <a:rPr lang="zh-TW" altLang="en-US" smtClean="0"/>
              <a:t>2018/7/27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8719895"/>
            <a:ext cx="2987622" cy="459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05297" y="8719895"/>
            <a:ext cx="2987622" cy="459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A15E5-4D26-465F-AC8F-0B9BBD730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898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87622" cy="4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5297" y="1"/>
            <a:ext cx="2987622" cy="4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001DB508-235B-4325-B5BB-AE197A86CBBA}" type="datetimeFigureOut">
              <a:rPr lang="zh-TW" altLang="en-US"/>
              <a:pPr>
                <a:defRPr/>
              </a:pPr>
              <a:t>2018/7/27</a:t>
            </a:fld>
            <a:endParaRPr lang="en-US" altLang="zh-TW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88975"/>
            <a:ext cx="4592637" cy="344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9452" y="4360744"/>
            <a:ext cx="5515610" cy="413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19895"/>
            <a:ext cx="2987622" cy="4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5297" y="8719895"/>
            <a:ext cx="2987622" cy="4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4C81B531-EA05-4E7D-9E5D-AC17BE50111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62692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Spatial</a:t>
            </a:r>
            <a:r>
              <a:rPr lang="en-US" altLang="zh-TW" baseline="0" dirty="0" smtClean="0"/>
              <a:t> Frequency Extraction using Gradient-liked Operator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3246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620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original gradient mask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862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Apply, Purpose,</a:t>
            </a:r>
            <a:r>
              <a:rPr lang="en-US" baseline="0" dirty="0" smtClean="0"/>
              <a:t> Verify!!!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215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</a:p>
          <a:p>
            <a:r>
              <a:rPr lang="en-US" dirty="0" smtClean="0"/>
              <a:t>R=1,2,3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013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for r-p</a:t>
            </a:r>
          </a:p>
          <a:p>
            <a:r>
              <a:rPr lang="en-US" dirty="0" smtClean="0"/>
              <a:t>+0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26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03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268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066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</a:t>
            </a:r>
            <a:r>
              <a:rPr lang="en-US" baseline="0" dirty="0" smtClean="0"/>
              <a:t> vector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96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438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&lt;- Tree … done</a:t>
            </a:r>
          </a:p>
          <a:p>
            <a:r>
              <a:rPr lang="en-US" dirty="0" smtClean="0"/>
              <a:t>Literature</a:t>
            </a:r>
            <a:r>
              <a:rPr lang="en-US" baseline="0" dirty="0" smtClean="0"/>
              <a:t> Study -&gt; Background … done</a:t>
            </a:r>
          </a:p>
          <a:p>
            <a:r>
              <a:rPr lang="en-US" baseline="0" dirty="0" smtClean="0"/>
              <a:t>Literature Study &lt;- other related paper</a:t>
            </a:r>
          </a:p>
          <a:p>
            <a:r>
              <a:rPr lang="en-US" baseline="0" dirty="0" smtClean="0"/>
              <a:t>Introduction of gradient -&gt; Introduction</a:t>
            </a:r>
          </a:p>
          <a:p>
            <a:r>
              <a:rPr lang="en-US" baseline="0" dirty="0" smtClean="0"/>
              <a:t>GMEMD Procedure -&gt; Procedure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9570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0.75!!!!!! -&gt; 1</a:t>
            </a:r>
          </a:p>
          <a:p>
            <a:r>
              <a:rPr lang="en-US" altLang="zh-TW" dirty="0" smtClean="0"/>
              <a:t>Cut ch3 and ch2</a:t>
            </a:r>
          </a:p>
          <a:p>
            <a:r>
              <a:rPr lang="en-US" altLang="zh-TW" dirty="0" smtClean="0"/>
              <a:t>Mark</a:t>
            </a:r>
            <a:r>
              <a:rPr lang="en-US" altLang="zh-TW" baseline="0" dirty="0" smtClean="0"/>
              <a:t> Radius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662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IMF2 </a:t>
            </a:r>
            <a:r>
              <a:rPr lang="en-US" dirty="0" err="1" smtClean="0"/>
              <a:t>v.s</a:t>
            </a:r>
            <a:r>
              <a:rPr lang="en-US" dirty="0" smtClean="0"/>
              <a:t>. F2=0.934953</a:t>
            </a:r>
          </a:p>
          <a:p>
            <a:r>
              <a:rPr lang="en-US" dirty="0" smtClean="0"/>
              <a:t>IMF3 </a:t>
            </a:r>
            <a:r>
              <a:rPr lang="en-US" dirty="0" err="1" smtClean="0"/>
              <a:t>v.s</a:t>
            </a:r>
            <a:r>
              <a:rPr lang="en-US" dirty="0" smtClean="0"/>
              <a:t>. F1</a:t>
            </a:r>
            <a:r>
              <a:rPr lang="en-US" altLang="zh-TW" dirty="0" smtClean="0"/>
              <a:t>=0.796935</a:t>
            </a:r>
          </a:p>
          <a:p>
            <a:r>
              <a:rPr lang="en-US" altLang="zh-TW" dirty="0" smtClean="0"/>
              <a:t>IMF4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F1=0.605737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5559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Ensemble=500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138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4854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4647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R:Radius</a:t>
            </a:r>
            <a:r>
              <a:rPr lang="en-US" altLang="zh-TW" baseline="0" dirty="0" smtClean="0"/>
              <a:t>  N:Number of pixels in circular mask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6485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7561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fix</a:t>
            </a:r>
            <a:r>
              <a:rPr lang="en-US" altLang="zh-TW" baseline="0" dirty="0" smtClean="0"/>
              <a:t> kernel.cl</a:t>
            </a:r>
          </a:p>
          <a:p>
            <a:r>
              <a:rPr lang="en-US" altLang="zh-TW" baseline="0" dirty="0" smtClean="0"/>
              <a:t>15fps -&gt; 17fps (13% faster)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3107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Least</a:t>
            </a:r>
            <a:r>
              <a:rPr lang="en-US" altLang="zh-TW" baseline="0" dirty="0" smtClean="0"/>
              <a:t> Square</a:t>
            </a:r>
          </a:p>
          <a:p>
            <a:r>
              <a:rPr lang="en-US" altLang="zh-TW" baseline="0" dirty="0" smtClean="0"/>
              <a:t>X-&gt;RL</a:t>
            </a:r>
          </a:p>
          <a:p>
            <a:r>
              <a:rPr lang="en-US" altLang="zh-TW" baseline="0" dirty="0" smtClean="0"/>
              <a:t>Gram-</a:t>
            </a:r>
            <a:r>
              <a:rPr lang="en-US" altLang="zh-TW" baseline="0" dirty="0" err="1" smtClean="0"/>
              <a:t>Schemit</a:t>
            </a:r>
            <a:endParaRPr lang="en-US" altLang="zh-TW" dirty="0" smtClean="0"/>
          </a:p>
          <a:p>
            <a:r>
              <a:rPr lang="en-US" altLang="zh-TW" dirty="0" smtClean="0"/>
              <a:t>SVD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to find inverse matrix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465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Least Square with </a:t>
            </a:r>
            <a:r>
              <a:rPr lang="en-US" altLang="zh-TW" smtClean="0"/>
              <a:t>SVD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662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Delope</a:t>
            </a:r>
            <a:r>
              <a:rPr lang="en-US" dirty="0" smtClean="0"/>
              <a:t> trend of </a:t>
            </a:r>
            <a:r>
              <a:rPr lang="en-US" dirty="0" err="1" smtClean="0"/>
              <a:t>emd</a:t>
            </a:r>
            <a:endParaRPr lang="en-US" dirty="0" smtClean="0"/>
          </a:p>
          <a:p>
            <a:r>
              <a:rPr lang="en-US" dirty="0" err="1" smtClean="0"/>
              <a:t>Plsemd</a:t>
            </a:r>
            <a:endParaRPr lang="en-US" dirty="0" smtClean="0"/>
          </a:p>
          <a:p>
            <a:r>
              <a:rPr lang="en-US" dirty="0" err="1" smtClean="0"/>
              <a:t>Ebemd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7977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 don’t want to doing any type of sky image analysis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untill</a:t>
            </a:r>
            <a:r>
              <a:rPr lang="en-US" altLang="zh-TW" baseline="0" dirty="0" smtClean="0"/>
              <a:t> disable any type of space defense.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Physical</a:t>
            </a:r>
            <a:r>
              <a:rPr lang="en-US" altLang="zh-TW" baseline="0" dirty="0" smtClean="0"/>
              <a:t> meaning of the fitting value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7687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R26</a:t>
            </a:r>
            <a:r>
              <a:rPr lang="en-US" baseline="0" dirty="0" smtClean="0"/>
              <a:t> BIMF5 x5008.723577235772</a:t>
            </a:r>
          </a:p>
          <a:p>
            <a:r>
              <a:rPr lang="en-US" baseline="0" dirty="0" smtClean="0"/>
              <a:t>17fps=58.82352941176471ms</a:t>
            </a:r>
          </a:p>
          <a:p>
            <a:r>
              <a:rPr lang="en-US" dirty="0" smtClean="0"/>
              <a:t>5937sec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345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the modeled data was a mixture of intermittent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highfrequency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Calibri" pitchFamily="34" charset="0"/>
              <a:ea typeface="新細明體" pitchFamily="18" charset="-120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oscillations riding on a continuous low-frequency sinusoidal signal.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527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morphological operators to detect regional maxima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radial basis function for surface interpolation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+mn-cs"/>
              </a:rPr>
              <a:t>XY coordinate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484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239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any phase distortion</a:t>
            </a:r>
          </a:p>
          <a:p>
            <a:r>
              <a:rPr lang="en-US" dirty="0" smtClean="0"/>
              <a:t>Detail</a:t>
            </a:r>
            <a:r>
              <a:rPr lang="en-US" baseline="0" dirty="0" smtClean="0"/>
              <a:t> method of these and compare to spatial frequency</a:t>
            </a:r>
            <a:endParaRPr lang="en-US" dirty="0" smtClean="0"/>
          </a:p>
          <a:p>
            <a:r>
              <a:rPr lang="en-US" dirty="0" smtClean="0"/>
              <a:t>extended reconstructed sea surface temperature (ERSST)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41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Mark original image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7110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High light original picture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81B531-EA05-4E7D-9E5D-AC17BE501112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949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.png"/><Relationship Id="rId4" Type="http://schemas.openxmlformats.org/officeDocument/2006/relationships/image" Target="../media/image3.wmf"/><Relationship Id="rId9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-1588" y="1612900"/>
          <a:ext cx="1035051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1" name="Drawing" r:id="rId3" imgW="1717141" imgH="1880103" progId="">
                  <p:embed/>
                </p:oleObj>
              </mc:Choice>
              <mc:Fallback>
                <p:oleObj name="Drawing" r:id="rId3" imgW="1717141" imgH="1880103" progId="">
                  <p:embed/>
                  <p:pic>
                    <p:nvPicPr>
                      <p:cNvPr id="0" name="Picture 3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8" y="1612900"/>
                        <a:ext cx="1035051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-1588" y="2868613"/>
          <a:ext cx="1035051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2" name="Drawing" r:id="rId5" imgW="1717141" imgH="1880103" progId="">
                  <p:embed/>
                </p:oleObj>
              </mc:Choice>
              <mc:Fallback>
                <p:oleObj name="Drawing" r:id="rId5" imgW="1717141" imgH="1880103" progId="">
                  <p:embed/>
                  <p:pic>
                    <p:nvPicPr>
                      <p:cNvPr id="0" name="Picture 3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8" y="2868613"/>
                        <a:ext cx="1035051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0" y="4106863"/>
          <a:ext cx="103505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3" name="Drawing" r:id="rId7" imgW="1717141" imgH="1880103" progId="">
                  <p:embed/>
                </p:oleObj>
              </mc:Choice>
              <mc:Fallback>
                <p:oleObj name="Drawing" r:id="rId7" imgW="1717141" imgH="1880103" progId="">
                  <p:embed/>
                  <p:pic>
                    <p:nvPicPr>
                      <p:cNvPr id="0" name="Picture 3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106863"/>
                        <a:ext cx="1035050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75088" y="1649413"/>
            <a:ext cx="5213350" cy="330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未標題-1 複製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144000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6530975"/>
            <a:ext cx="9144000" cy="327025"/>
          </a:xfrm>
          <a:prstGeom prst="rect">
            <a:avLst/>
          </a:prstGeom>
          <a:solidFill>
            <a:srgbClr val="FF9900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532813" y="6521450"/>
            <a:ext cx="503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53A604A3-151A-4078-8236-C27059D3A07D}" type="slidenum">
              <a:rPr kumimoji="0" lang="en-US" altLang="zh-TW" sz="1600">
                <a:solidFill>
                  <a:schemeClr val="accent2"/>
                </a:solidFill>
                <a:ea typeface="新細明體" pitchFamily="18" charset="-120"/>
              </a:rPr>
              <a:pPr>
                <a:spcBef>
                  <a:spcPct val="50000"/>
                </a:spcBef>
                <a:defRPr/>
              </a:pPr>
              <a:t>‹#›</a:t>
            </a:fld>
            <a:endParaRPr kumimoji="0" lang="en-US" altLang="zh-TW" sz="160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0" y="6553200"/>
            <a:ext cx="20923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56B980B7-9A99-437C-A746-F7A99DCC7E90}" type="datetime1">
              <a:rPr kumimoji="0" lang="zh-TW" altLang="en-US" sz="1400">
                <a:solidFill>
                  <a:schemeClr val="accent2"/>
                </a:solidFill>
                <a:ea typeface="新細明體" pitchFamily="18" charset="-120"/>
              </a:rPr>
              <a:pPr>
                <a:spcBef>
                  <a:spcPct val="50000"/>
                </a:spcBef>
                <a:defRPr/>
              </a:pPr>
              <a:t>2018/7/27</a:t>
            </a:fld>
            <a:endParaRPr kumimoji="0" lang="zh-TW" altLang="zh-TW" sz="140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82700" y="2095500"/>
            <a:ext cx="5334000" cy="914400"/>
          </a:xfr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zh-TW" altLang="en-GB"/>
              <a:t>按一下以編輯母片標題樣式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44600" y="4000500"/>
            <a:ext cx="4419600" cy="838200"/>
          </a:xfrm>
        </p:spPr>
        <p:txBody>
          <a:bodyPr/>
          <a:lstStyle>
            <a:lvl1pPr>
              <a:defRPr b="0"/>
            </a:lvl1pPr>
          </a:lstStyle>
          <a:p>
            <a:r>
              <a:rPr lang="zh-TW" altLang="en-GB"/>
              <a:t>按一下以編輯母片副標題樣式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6538" y="0"/>
            <a:ext cx="2100262" cy="61261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82575" y="0"/>
            <a:ext cx="6151563" cy="61261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9825" y="0"/>
            <a:ext cx="7329488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82575" y="1368425"/>
            <a:ext cx="4125913" cy="47577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60888" y="1368425"/>
            <a:ext cx="4125912" cy="47577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82575" y="1368425"/>
            <a:ext cx="4125913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60888" y="1368425"/>
            <a:ext cx="4125912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9825" y="0"/>
            <a:ext cx="73294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smtClean="0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1368425"/>
            <a:ext cx="8404225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 smtClean="0"/>
              <a:t>按一下以編輯母片</a:t>
            </a:r>
          </a:p>
          <a:p>
            <a:pPr lvl="1"/>
            <a:r>
              <a:rPr lang="zh-TW" altLang="en-GB" dirty="0" smtClean="0"/>
              <a:t>第二層</a:t>
            </a:r>
          </a:p>
          <a:p>
            <a:pPr lvl="2"/>
            <a:r>
              <a:rPr lang="zh-TW" altLang="en-GB" dirty="0" smtClean="0"/>
              <a:t>第三層</a:t>
            </a:r>
          </a:p>
          <a:p>
            <a:pPr lvl="3"/>
            <a:r>
              <a:rPr lang="zh-TW" altLang="en-GB" dirty="0" smtClean="0"/>
              <a:t>第四層</a:t>
            </a:r>
          </a:p>
          <a:p>
            <a:pPr lvl="4"/>
            <a:r>
              <a:rPr lang="zh-TW" altLang="en-GB" dirty="0" smtClean="0"/>
              <a:t>第五層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flipV="1">
            <a:off x="3708400" y="6629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187700" y="6586538"/>
            <a:ext cx="1781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en-GB" altLang="zh-TW" sz="1000" b="1">
                <a:solidFill>
                  <a:schemeClr val="bg1"/>
                </a:solidFill>
                <a:ea typeface="新細明體" pitchFamily="18" charset="-120"/>
              </a:rPr>
              <a:t>CONFIDENTIAL</a:t>
            </a:r>
          </a:p>
        </p:txBody>
      </p:sp>
      <p:pic>
        <p:nvPicPr>
          <p:cNvPr id="4102" name="Picture 6" descr="未標題-1 複製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0" y="6530975"/>
            <a:ext cx="9144000" cy="327025"/>
          </a:xfrm>
          <a:prstGeom prst="rect">
            <a:avLst/>
          </a:prstGeom>
          <a:solidFill>
            <a:srgbClr val="FF9900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477000"/>
            <a:ext cx="53419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endParaRPr kumimoji="0" lang="zh-TW" altLang="zh-TW" sz="4400">
              <a:ea typeface="新細明體" pitchFamily="18" charset="-12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0" y="6569075"/>
            <a:ext cx="12588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zh-TW" altLang="en-US" sz="1000">
                <a:solidFill>
                  <a:schemeClr val="bg1"/>
                </a:solidFill>
                <a:ea typeface="新細明體" pitchFamily="18" charset="-120"/>
              </a:rPr>
              <a:t>蕭子健老師實驗室</a:t>
            </a:r>
          </a:p>
        </p:txBody>
      </p:sp>
      <p:pic>
        <p:nvPicPr>
          <p:cNvPr id="4106" name="Picture 10" descr="home_animatio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-188913"/>
            <a:ext cx="1295400" cy="99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8634413" y="6553200"/>
            <a:ext cx="50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CCA15781-727F-4D43-A6A2-77B8E9460CDC}" type="slidenum">
              <a:rPr kumimoji="0" lang="en-US" altLang="zh-TW" sz="1400">
                <a:solidFill>
                  <a:schemeClr val="accent2"/>
                </a:solidFill>
                <a:ea typeface="新細明體" pitchFamily="18" charset="-120"/>
              </a:rPr>
              <a:pPr>
                <a:spcBef>
                  <a:spcPct val="50000"/>
                </a:spcBef>
                <a:defRPr/>
              </a:pPr>
              <a:t>‹#›</a:t>
            </a:fld>
            <a:endParaRPr kumimoji="0" lang="en-US" altLang="zh-TW" sz="140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1258888" y="6553200"/>
            <a:ext cx="2017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92AE6B2B-63D9-4B6C-A02A-67142788943C}" type="datetime1">
              <a:rPr kumimoji="0" lang="zh-TW" altLang="en-US" sz="1400">
                <a:solidFill>
                  <a:schemeClr val="accent2"/>
                </a:solidFill>
                <a:ea typeface="新細明體" pitchFamily="18" charset="-120"/>
              </a:rPr>
              <a:pPr>
                <a:spcBef>
                  <a:spcPct val="50000"/>
                </a:spcBef>
                <a:defRPr/>
              </a:pPr>
              <a:t>2018/7/27</a:t>
            </a:fld>
            <a:endParaRPr kumimoji="0" lang="zh-TW" altLang="zh-TW" sz="1400">
              <a:solidFill>
                <a:schemeClr val="accent2"/>
              </a:solidFill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003399"/>
          </a:solidFill>
          <a:latin typeface="Times New Roman" pitchFamily="18" charset="0"/>
          <a:ea typeface="新細明體" pitchFamily="18" charset="-12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tabLst>
          <a:tab pos="800100" algn="l"/>
        </a:tabLst>
        <a:defRPr kumimoji="1" sz="2800" b="1" baseline="0">
          <a:solidFill>
            <a:schemeClr val="tx1"/>
          </a:solidFill>
          <a:latin typeface="Arial Unicode MS" pitchFamily="34" charset="-120"/>
          <a:ea typeface="標楷體" pitchFamily="65" charset="-120"/>
          <a:cs typeface="+mn-cs"/>
        </a:defRPr>
      </a:lvl1pPr>
      <a:lvl2pPr marL="342900" indent="-1143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800100" algn="l"/>
        </a:tabLst>
        <a:defRPr kumimoji="1" sz="2000" baseline="0">
          <a:solidFill>
            <a:schemeClr val="tx1"/>
          </a:solidFill>
          <a:latin typeface="Arial Unicode MS" pitchFamily="34" charset="-120"/>
          <a:ea typeface="標楷體" pitchFamily="65" charset="-120"/>
          <a:cs typeface="+mn-cs"/>
        </a:defRPr>
      </a:lvl2pPr>
      <a:lvl3pPr marL="571500" indent="-114300" algn="l" rtl="0" eaLnBrk="0" fontAlgn="base" hangingPunct="0">
        <a:spcBef>
          <a:spcPct val="20000"/>
        </a:spcBef>
        <a:spcAft>
          <a:spcPct val="0"/>
        </a:spcAft>
        <a:buSzPct val="70000"/>
        <a:buFont typeface="Wingdings 3" pitchFamily="18" charset="2"/>
        <a:buChar char="}"/>
        <a:tabLst>
          <a:tab pos="800100" algn="l"/>
        </a:tabLst>
        <a:defRPr kumimoji="1" sz="2000" baseline="0">
          <a:solidFill>
            <a:schemeClr val="tx1"/>
          </a:solidFill>
          <a:latin typeface="Arial Unicode MS" pitchFamily="34" charset="-120"/>
          <a:ea typeface="標楷體" pitchFamily="65" charset="-120"/>
          <a:cs typeface="+mn-cs"/>
        </a:defRPr>
      </a:lvl3pPr>
      <a:lvl4pPr marL="800100" indent="-1143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800100" algn="l"/>
        </a:tabLst>
        <a:defRPr kumimoji="1" sz="2000" baseline="0">
          <a:solidFill>
            <a:schemeClr val="tx1"/>
          </a:solidFill>
          <a:latin typeface="Arial Unicode MS" pitchFamily="34" charset="-120"/>
          <a:ea typeface="標楷體" pitchFamily="65" charset="-120"/>
          <a:cs typeface="+mn-cs"/>
        </a:defRPr>
      </a:lvl4pPr>
      <a:lvl5pPr marL="1028700" indent="-1143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tabLst>
          <a:tab pos="800100" algn="l"/>
        </a:tabLst>
        <a:defRPr kumimoji="1" sz="2000" baseline="0">
          <a:solidFill>
            <a:schemeClr val="tx1"/>
          </a:solidFill>
          <a:latin typeface="Arial Unicode MS" pitchFamily="34" charset="-120"/>
          <a:ea typeface="標楷體" pitchFamily="65" charset="-120"/>
          <a:cs typeface="+mn-cs"/>
        </a:defRPr>
      </a:lvl5pPr>
      <a:lvl6pPr marL="1485900" indent="-114300" algn="l" rtl="0" fontAlgn="base">
        <a:spcBef>
          <a:spcPct val="20000"/>
        </a:spcBef>
        <a:spcAft>
          <a:spcPct val="0"/>
        </a:spcAft>
        <a:buFont typeface="Arial" charset="0"/>
        <a:buChar char="-"/>
        <a:tabLst>
          <a:tab pos="800100" algn="l"/>
        </a:tabLst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1943100" indent="-114300" algn="l" rtl="0" fontAlgn="base">
        <a:spcBef>
          <a:spcPct val="20000"/>
        </a:spcBef>
        <a:spcAft>
          <a:spcPct val="0"/>
        </a:spcAft>
        <a:buFont typeface="Arial" charset="0"/>
        <a:buChar char="-"/>
        <a:tabLst>
          <a:tab pos="800100" algn="l"/>
        </a:tabLst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14300" algn="l" rtl="0" fontAlgn="base">
        <a:spcBef>
          <a:spcPct val="20000"/>
        </a:spcBef>
        <a:spcAft>
          <a:spcPct val="0"/>
        </a:spcAft>
        <a:buFont typeface="Arial" charset="0"/>
        <a:buChar char="-"/>
        <a:tabLst>
          <a:tab pos="800100" algn="l"/>
        </a:tabLst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2857500" indent="-114300" algn="l" rtl="0" fontAlgn="base">
        <a:spcBef>
          <a:spcPct val="20000"/>
        </a:spcBef>
        <a:spcAft>
          <a:spcPct val="0"/>
        </a:spcAft>
        <a:buFont typeface="Arial" charset="0"/>
        <a:buChar char="-"/>
        <a:tabLst>
          <a:tab pos="800100" algn="l"/>
        </a:tabLst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emf"/><Relationship Id="rId4" Type="http://schemas.openxmlformats.org/officeDocument/2006/relationships/image" Target="../media/image73.png"/><Relationship Id="rId9" Type="http://schemas.openxmlformats.org/officeDocument/2006/relationships/image" Target="../media/image7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49.png"/><Relationship Id="rId4" Type="http://schemas.openxmlformats.org/officeDocument/2006/relationships/image" Target="../media/image8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9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2.emf"/><Relationship Id="rId7" Type="http://schemas.openxmlformats.org/officeDocument/2006/relationships/image" Target="../media/image860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840.png"/><Relationship Id="rId4" Type="http://schemas.openxmlformats.org/officeDocument/2006/relationships/image" Target="../media/image93.emf"/><Relationship Id="rId9" Type="http://schemas.openxmlformats.org/officeDocument/2006/relationships/image" Target="../media/image8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80.png"/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960.png"/><Relationship Id="rId5" Type="http://schemas.openxmlformats.org/officeDocument/2006/relationships/image" Target="../media/image100.png"/><Relationship Id="rId15" Type="http://schemas.openxmlformats.org/officeDocument/2006/relationships/image" Target="../media/image1000.png"/><Relationship Id="rId10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14" Type="http://schemas.openxmlformats.org/officeDocument/2006/relationships/image" Target="../media/image9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02.png"/><Relationship Id="rId5" Type="http://schemas.openxmlformats.org/officeDocument/2006/relationships/image" Target="../media/image111.png"/><Relationship Id="rId10" Type="http://schemas.openxmlformats.org/officeDocument/2006/relationships/image" Target="../media/image1130.png"/><Relationship Id="rId4" Type="http://schemas.openxmlformats.org/officeDocument/2006/relationships/image" Target="../media/image110.png"/><Relationship Id="rId9" Type="http://schemas.openxmlformats.org/officeDocument/2006/relationships/image" Target="../media/image9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image" Target="../media/image1100.png"/><Relationship Id="rId4" Type="http://schemas.openxmlformats.org/officeDocument/2006/relationships/image" Target="../media/image1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9.png"/><Relationship Id="rId3" Type="http://schemas.openxmlformats.org/officeDocument/2006/relationships/image" Target="../media/image1190.png"/><Relationship Id="rId7" Type="http://schemas.openxmlformats.org/officeDocument/2006/relationships/image" Target="../media/image117.png"/><Relationship Id="rId12" Type="http://schemas.openxmlformats.org/officeDocument/2006/relationships/image" Target="../media/image1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70.png"/><Relationship Id="rId5" Type="http://schemas.openxmlformats.org/officeDocument/2006/relationships/image" Target="../media/image115.png"/><Relationship Id="rId10" Type="http://schemas.openxmlformats.org/officeDocument/2006/relationships/image" Target="../media/image1261.png"/><Relationship Id="rId4" Type="http://schemas.openxmlformats.org/officeDocument/2006/relationships/image" Target="../media/image103.png"/><Relationship Id="rId9" Type="http://schemas.openxmlformats.org/officeDocument/2006/relationships/image" Target="../media/image119.png"/><Relationship Id="rId14" Type="http://schemas.openxmlformats.org/officeDocument/2006/relationships/image" Target="../media/image12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13" Type="http://schemas.openxmlformats.org/officeDocument/2006/relationships/image" Target="../media/image123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22.png"/><Relationship Id="rId2" Type="http://schemas.openxmlformats.org/officeDocument/2006/relationships/image" Target="../media/image130.png"/><Relationship Id="rId16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1.png"/><Relationship Id="rId5" Type="http://schemas.openxmlformats.org/officeDocument/2006/relationships/image" Target="../media/image132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1.png"/><Relationship Id="rId9" Type="http://schemas.openxmlformats.org/officeDocument/2006/relationships/image" Target="../media/image135.png"/><Relationship Id="rId1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61.png"/><Relationship Id="rId18" Type="http://schemas.openxmlformats.org/officeDocument/2006/relationships/image" Target="../media/image1480.png"/><Relationship Id="rId3" Type="http://schemas.openxmlformats.org/officeDocument/2006/relationships/image" Target="../media/image1330.png"/><Relationship Id="rId7" Type="http://schemas.openxmlformats.org/officeDocument/2006/relationships/image" Target="../media/image136.png"/><Relationship Id="rId12" Type="http://schemas.openxmlformats.org/officeDocument/2006/relationships/image" Target="../media/image149.png"/><Relationship Id="rId17" Type="http://schemas.openxmlformats.org/officeDocument/2006/relationships/image" Target="../media/image14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48.png"/><Relationship Id="rId5" Type="http://schemas.openxmlformats.org/officeDocument/2006/relationships/image" Target="../media/image127.png"/><Relationship Id="rId15" Type="http://schemas.openxmlformats.org/officeDocument/2006/relationships/image" Target="../media/image120.png"/><Relationship Id="rId10" Type="http://schemas.openxmlformats.org/officeDocument/2006/relationships/image" Target="../media/image1420.png"/><Relationship Id="rId4" Type="http://schemas.openxmlformats.org/officeDocument/2006/relationships/image" Target="../media/image126.png"/><Relationship Id="rId9" Type="http://schemas.openxmlformats.org/officeDocument/2006/relationships/image" Target="../media/image138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610.png"/><Relationship Id="rId3" Type="http://schemas.openxmlformats.org/officeDocument/2006/relationships/image" Target="../media/image139.png"/><Relationship Id="rId7" Type="http://schemas.openxmlformats.org/officeDocument/2006/relationships/image" Target="../media/image143.jp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1" Type="http://schemas.openxmlformats.org/officeDocument/2006/relationships/image" Target="../media/image147.png"/><Relationship Id="rId5" Type="http://schemas.openxmlformats.org/officeDocument/2006/relationships/image" Target="../media/image141.jpg"/><Relationship Id="rId10" Type="http://schemas.openxmlformats.org/officeDocument/2006/relationships/image" Target="../media/image146.png"/><Relationship Id="rId4" Type="http://schemas.openxmlformats.org/officeDocument/2006/relationships/image" Target="../media/image140.jpg"/><Relationship Id="rId9" Type="http://schemas.openxmlformats.org/officeDocument/2006/relationships/image" Target="../media/image145.png"/><Relationship Id="rId1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6.jpg"/><Relationship Id="rId18" Type="http://schemas.openxmlformats.org/officeDocument/2006/relationships/image" Target="../media/image171.png"/><Relationship Id="rId3" Type="http://schemas.openxmlformats.org/officeDocument/2006/relationships/image" Target="../media/image159.png"/><Relationship Id="rId21" Type="http://schemas.openxmlformats.org/officeDocument/2006/relationships/image" Target="../media/image174.png"/><Relationship Id="rId7" Type="http://schemas.openxmlformats.org/officeDocument/2006/relationships/image" Target="../media/image163.png"/><Relationship Id="rId12" Type="http://schemas.openxmlformats.org/officeDocument/2006/relationships/image" Target="../media/image165.jp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90.png"/><Relationship Id="rId5" Type="http://schemas.openxmlformats.org/officeDocument/2006/relationships/image" Target="../media/image161.png"/><Relationship Id="rId15" Type="http://schemas.openxmlformats.org/officeDocument/2006/relationships/image" Target="../media/image168.jpg"/><Relationship Id="rId23" Type="http://schemas.openxmlformats.org/officeDocument/2006/relationships/image" Target="../media/image176.png"/><Relationship Id="rId10" Type="http://schemas.openxmlformats.org/officeDocument/2006/relationships/image" Target="../media/image1680.png"/><Relationship Id="rId19" Type="http://schemas.openxmlformats.org/officeDocument/2006/relationships/image" Target="../media/image172.png"/><Relationship Id="rId4" Type="http://schemas.openxmlformats.org/officeDocument/2006/relationships/image" Target="../media/image160.png"/><Relationship Id="rId9" Type="http://schemas.openxmlformats.org/officeDocument/2006/relationships/image" Target="../media/image1670.png"/><Relationship Id="rId14" Type="http://schemas.openxmlformats.org/officeDocument/2006/relationships/image" Target="../media/image167.jpg"/><Relationship Id="rId22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83.png"/><Relationship Id="rId5" Type="http://schemas.openxmlformats.org/officeDocument/2006/relationships/image" Target="../media/image172.png"/><Relationship Id="rId10" Type="http://schemas.openxmlformats.org/officeDocument/2006/relationships/image" Target="../media/image182.png"/><Relationship Id="rId4" Type="http://schemas.openxmlformats.org/officeDocument/2006/relationships/image" Target="../media/image171.png"/><Relationship Id="rId9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189.png"/><Relationship Id="rId3" Type="http://schemas.openxmlformats.org/officeDocument/2006/relationships/image" Target="../media/image49.png"/><Relationship Id="rId7" Type="http://schemas.openxmlformats.org/officeDocument/2006/relationships/image" Target="../media/image80.jp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187.png"/><Relationship Id="rId5" Type="http://schemas.openxmlformats.org/officeDocument/2006/relationships/image" Target="../media/image81.jpg"/><Relationship Id="rId10" Type="http://schemas.openxmlformats.org/officeDocument/2006/relationships/image" Target="../media/image186.png"/><Relationship Id="rId4" Type="http://schemas.openxmlformats.org/officeDocument/2006/relationships/image" Target="../media/image184.jp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5.png"/><Relationship Id="rId5" Type="http://schemas.openxmlformats.org/officeDocument/2006/relationships/image" Target="../media/image187.png"/><Relationship Id="rId10" Type="http://schemas.openxmlformats.org/officeDocument/2006/relationships/image" Target="../media/image194.png"/><Relationship Id="rId4" Type="http://schemas.openxmlformats.org/officeDocument/2006/relationships/image" Target="../media/image186.png"/><Relationship Id="rId9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8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7.png"/><Relationship Id="rId2" Type="http://schemas.openxmlformats.org/officeDocument/2006/relationships/image" Target="../media/image191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5.png"/><Relationship Id="rId5" Type="http://schemas.openxmlformats.org/officeDocument/2006/relationships/image" Target="../media/image187.png"/><Relationship Id="rId15" Type="http://schemas.openxmlformats.org/officeDocument/2006/relationships/image" Target="../media/image200.png"/><Relationship Id="rId10" Type="http://schemas.openxmlformats.org/officeDocument/2006/relationships/image" Target="../media/image194.png"/><Relationship Id="rId4" Type="http://schemas.openxmlformats.org/officeDocument/2006/relationships/image" Target="../media/image186.png"/><Relationship Id="rId9" Type="http://schemas.openxmlformats.org/officeDocument/2006/relationships/image" Target="../media/image193.png"/><Relationship Id="rId1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8.png"/><Relationship Id="rId5" Type="http://schemas.openxmlformats.org/officeDocument/2006/relationships/image" Target="../media/image210.png"/><Relationship Id="rId10" Type="http://schemas.openxmlformats.org/officeDocument/2006/relationships/image" Target="../media/image217.png"/><Relationship Id="rId4" Type="http://schemas.openxmlformats.org/officeDocument/2006/relationships/image" Target="../media/image209.png"/><Relationship Id="rId9" Type="http://schemas.openxmlformats.org/officeDocument/2006/relationships/image" Target="../media/image2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1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20.png"/><Relationship Id="rId2" Type="http://schemas.openxmlformats.org/officeDocument/2006/relationships/image" Target="../media/image214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8.png"/><Relationship Id="rId5" Type="http://schemas.openxmlformats.org/officeDocument/2006/relationships/image" Target="../media/image210.png"/><Relationship Id="rId15" Type="http://schemas.openxmlformats.org/officeDocument/2006/relationships/image" Target="../media/image223.png"/><Relationship Id="rId10" Type="http://schemas.openxmlformats.org/officeDocument/2006/relationships/image" Target="../media/image217.png"/><Relationship Id="rId4" Type="http://schemas.openxmlformats.org/officeDocument/2006/relationships/image" Target="../media/image209.png"/><Relationship Id="rId9" Type="http://schemas.openxmlformats.org/officeDocument/2006/relationships/image" Target="../media/image216.png"/><Relationship Id="rId14" Type="http://schemas.openxmlformats.org/officeDocument/2006/relationships/image" Target="../media/image2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microsoft.com/office/2007/relationships/hdphoto" Target="../media/hdphoto1.wdp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jpeg"/><Relationship Id="rId10" Type="http://schemas.openxmlformats.org/officeDocument/2006/relationships/image" Target="../media/image232.png"/><Relationship Id="rId4" Type="http://schemas.openxmlformats.org/officeDocument/2006/relationships/image" Target="../media/image226.jpe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2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1.png"/><Relationship Id="rId5" Type="http://schemas.openxmlformats.org/officeDocument/2006/relationships/image" Target="../media/image234.png"/><Relationship Id="rId10" Type="http://schemas.openxmlformats.org/officeDocument/2006/relationships/image" Target="../media/image240.png"/><Relationship Id="rId4" Type="http://schemas.openxmlformats.org/officeDocument/2006/relationships/image" Target="../media/image233.png"/><Relationship Id="rId9" Type="http://schemas.openxmlformats.org/officeDocument/2006/relationships/image" Target="../media/image2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4.png"/><Relationship Id="rId3" Type="http://schemas.openxmlformats.org/officeDocument/2006/relationships/image" Target="../media/image232.png"/><Relationship Id="rId7" Type="http://schemas.openxmlformats.org/officeDocument/2006/relationships/image" Target="../media/image237.png"/><Relationship Id="rId12" Type="http://schemas.openxmlformats.org/officeDocument/2006/relationships/image" Target="../media/image243.png"/><Relationship Id="rId2" Type="http://schemas.openxmlformats.org/officeDocument/2006/relationships/image" Target="../media/image231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1.png"/><Relationship Id="rId5" Type="http://schemas.openxmlformats.org/officeDocument/2006/relationships/image" Target="../media/image234.png"/><Relationship Id="rId15" Type="http://schemas.openxmlformats.org/officeDocument/2006/relationships/image" Target="../media/image246.png"/><Relationship Id="rId10" Type="http://schemas.openxmlformats.org/officeDocument/2006/relationships/image" Target="../media/image240.png"/><Relationship Id="rId4" Type="http://schemas.openxmlformats.org/officeDocument/2006/relationships/image" Target="../media/image233.png"/><Relationship Id="rId9" Type="http://schemas.openxmlformats.org/officeDocument/2006/relationships/image" Target="../media/image239.png"/><Relationship Id="rId14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49.png"/><Relationship Id="rId3" Type="http://schemas.openxmlformats.org/officeDocument/2006/relationships/image" Target="../media/image81.jpg"/><Relationship Id="rId7" Type="http://schemas.openxmlformats.org/officeDocument/2006/relationships/image" Target="../media/image185.png"/><Relationship Id="rId12" Type="http://schemas.openxmlformats.org/officeDocument/2006/relationships/image" Target="../media/image248.png"/><Relationship Id="rId2" Type="http://schemas.openxmlformats.org/officeDocument/2006/relationships/image" Target="../media/image184.jp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189.png"/><Relationship Id="rId5" Type="http://schemas.openxmlformats.org/officeDocument/2006/relationships/image" Target="../media/image80.jpg"/><Relationship Id="rId15" Type="http://schemas.openxmlformats.org/officeDocument/2006/relationships/image" Target="../media/image251.png"/><Relationship Id="rId10" Type="http://schemas.openxmlformats.org/officeDocument/2006/relationships/image" Target="../media/image188.png"/><Relationship Id="rId4" Type="http://schemas.openxmlformats.org/officeDocument/2006/relationships/image" Target="../media/image82.jpg"/><Relationship Id="rId9" Type="http://schemas.openxmlformats.org/officeDocument/2006/relationships/image" Target="../media/image187.png"/><Relationship Id="rId1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jpg"/><Relationship Id="rId7" Type="http://schemas.openxmlformats.org/officeDocument/2006/relationships/image" Target="../media/image267.png"/><Relationship Id="rId12" Type="http://schemas.openxmlformats.org/officeDocument/2006/relationships/image" Target="../media/image2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290.png"/><Relationship Id="rId5" Type="http://schemas.openxmlformats.org/officeDocument/2006/relationships/image" Target="../media/image265.png"/><Relationship Id="rId10" Type="http://schemas.openxmlformats.org/officeDocument/2006/relationships/image" Target="../media/image166.jp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330.png"/><Relationship Id="rId4" Type="http://schemas.openxmlformats.org/officeDocument/2006/relationships/image" Target="../media/image27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74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2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9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29.png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jpe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450.png"/><Relationship Id="rId27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10093" y="1617256"/>
            <a:ext cx="8133907" cy="1460051"/>
          </a:xfrm>
        </p:spPr>
        <p:txBody>
          <a:bodyPr/>
          <a:lstStyle/>
          <a:p>
            <a:pPr algn="ctr"/>
            <a:r>
              <a:rPr lang="en-US" altLang="zh-TW" sz="2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Frequency Extraction using Gradient-liked Operator (SFEGO)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zh-TW" alt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空間頻率擷取使用類梯度運算子</a:t>
            </a:r>
            <a:endParaRPr lang="zh-TW" altLang="en-US" sz="2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61843" y="3945565"/>
            <a:ext cx="3303702" cy="838200"/>
          </a:xfrm>
        </p:spPr>
        <p:txBody>
          <a:bodyPr/>
          <a:lstStyle/>
          <a:p>
            <a:pPr algn="ctr">
              <a:buNone/>
              <a:defRPr/>
            </a:pPr>
            <a:r>
              <a:rPr lang="zh-TW" altLang="en-US" sz="2400" dirty="0" smtClean="0">
                <a:ea typeface="Arial Unicode MS" panose="020B0604020202020204" pitchFamily="34" charset="-120"/>
                <a:cs typeface="Arial Unicode MS" panose="020B0604020202020204" pitchFamily="34" charset="-120"/>
              </a:rPr>
              <a:t>    研究生：林以鎬</a:t>
            </a:r>
            <a:endParaRPr lang="en-US" altLang="zh-TW" sz="2400" dirty="0" smtClean="0"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ctr">
              <a:buNone/>
              <a:defRPr/>
            </a:pPr>
            <a:r>
              <a:rPr lang="zh-TW" altLang="en-US" sz="2400" dirty="0" smtClean="0">
                <a:ea typeface="Arial Unicode MS" panose="020B0604020202020204" pitchFamily="34" charset="-120"/>
                <a:cs typeface="Arial Unicode MS" panose="020B0604020202020204" pitchFamily="34" charset="-120"/>
              </a:rPr>
              <a:t>指導教授：蕭子健  </a:t>
            </a:r>
            <a:endParaRPr lang="zh-TW" altLang="en-US" sz="2400" dirty="0"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 bwMode="auto">
          <a:xfrm>
            <a:off x="2813253" y="5126665"/>
            <a:ext cx="430600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>
                <a:tab pos="800100" algn="l"/>
              </a:tabLst>
              <a:defRPr/>
            </a:pPr>
            <a:endParaRPr kumimoji="1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1.4 Spatial Frequency</a:t>
            </a:r>
            <a:r>
              <a:rPr lang="zh-TW" alt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on 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 DFT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019175"/>
            <a:ext cx="8404225" cy="5106988"/>
          </a:xfrm>
        </p:spPr>
        <p:txBody>
          <a:bodyPr/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method:</a:t>
            </a:r>
          </a:p>
          <a:p>
            <a:pPr lvl="1"/>
            <a:r>
              <a:rPr lang="en-US" altLang="zh-TW" sz="14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Fourier Transform (</a:t>
            </a:r>
            <a:r>
              <a:rPr lang="en-US" altLang="zh-TW" sz="14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2D</a:t>
            </a:r>
            <a:r>
              <a:rPr lang="zh-TW" altLang="en-US" sz="14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4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DFT</a:t>
            </a:r>
            <a:r>
              <a:rPr lang="en-US" altLang="zh-TW" sz="14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Hilbert-Huang Transform (BEMD, MEEMD)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Filter (Convolution)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Images are 2D functions </a:t>
            </a:r>
            <a:r>
              <a:rPr lang="en-US" altLang="zh-TW" sz="24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f(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x,y</a:t>
            </a:r>
            <a:r>
              <a:rPr lang="en-US" altLang="zh-TW" sz="2400" i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en-US" sz="2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28600" lvl="1" indent="0">
              <a:buNone/>
            </a:pPr>
            <a:endParaRPr lang="en-US" sz="2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sz="2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90" y="2818824"/>
            <a:ext cx="1080000" cy="10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4" y="2821644"/>
            <a:ext cx="1080000" cy="10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35" y="2818824"/>
            <a:ext cx="108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12" y="2821644"/>
            <a:ext cx="1080000" cy="10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443" y="5087145"/>
            <a:ext cx="1080000" cy="10482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t="4277"/>
          <a:stretch/>
        </p:blipFill>
        <p:spPr>
          <a:xfrm>
            <a:off x="7963340" y="5085434"/>
            <a:ext cx="1080000" cy="10482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9"/>
          <a:srcRect l="1" t="4273" r="877"/>
          <a:stretch/>
        </p:blipFill>
        <p:spPr>
          <a:xfrm>
            <a:off x="5457050" y="5094163"/>
            <a:ext cx="1080000" cy="104941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0"/>
          <a:srcRect r="2222"/>
          <a:stretch/>
        </p:blipFill>
        <p:spPr>
          <a:xfrm>
            <a:off x="1437112" y="5013916"/>
            <a:ext cx="1080000" cy="111974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000860" y="427516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2DFT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3561429" y="33588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7" name="矩形 26"/>
          <p:cNvSpPr/>
          <p:nvPr/>
        </p:nvSpPr>
        <p:spPr>
          <a:xfrm>
            <a:off x="570309" y="528996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+mj-lt"/>
              </a:rPr>
              <a:t>F(</a:t>
            </a:r>
            <a:r>
              <a:rPr lang="en-US" dirty="0" err="1" smtClean="0">
                <a:latin typeface="+mj-lt"/>
              </a:rPr>
              <a:t>u,v</a:t>
            </a:r>
            <a:r>
              <a:rPr lang="en-US" i="1" dirty="0" smtClean="0">
                <a:latin typeface="+mj-lt"/>
              </a:rPr>
              <a:t>)</a:t>
            </a:r>
            <a:endParaRPr lang="en-US" i="1" dirty="0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0077" y="317697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+mj-lt"/>
              </a:rPr>
              <a:t>f(</a:t>
            </a:r>
            <a:r>
              <a:rPr lang="en-US" dirty="0" err="1">
                <a:latin typeface="+mj-lt"/>
              </a:rPr>
              <a:t>x,y</a:t>
            </a:r>
            <a:r>
              <a:rPr lang="en-US" i="1" dirty="0">
                <a:latin typeface="+mj-lt"/>
              </a:rPr>
              <a:t>)</a:t>
            </a:r>
          </a:p>
        </p:txBody>
      </p:sp>
      <p:sp>
        <p:nvSpPr>
          <p:cNvPr id="29" name="矩形 28"/>
          <p:cNvSpPr/>
          <p:nvPr/>
        </p:nvSpPr>
        <p:spPr>
          <a:xfrm>
            <a:off x="8212302" y="389662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30" name="矩形 29"/>
          <p:cNvSpPr/>
          <p:nvPr/>
        </p:nvSpPr>
        <p:spPr>
          <a:xfrm>
            <a:off x="6724701" y="3896626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Medium</a:t>
            </a:r>
            <a:endParaRPr lang="en-US" dirty="0"/>
          </a:p>
        </p:txBody>
      </p:sp>
      <p:sp>
        <p:nvSpPr>
          <p:cNvPr id="31" name="矩形 30"/>
          <p:cNvSpPr/>
          <p:nvPr/>
        </p:nvSpPr>
        <p:spPr>
          <a:xfrm>
            <a:off x="5668042" y="389882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1" t="82675" r="17638"/>
          <a:stretch/>
        </p:blipFill>
        <p:spPr>
          <a:xfrm>
            <a:off x="5181209" y="1471663"/>
            <a:ext cx="1145988" cy="10778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58238" y="3651905"/>
            <a:ext cx="251398" cy="2513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306723" y="2549465"/>
            <a:ext cx="14285" cy="110113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H="1" flipV="1">
            <a:off x="5177383" y="2549465"/>
            <a:ext cx="880855" cy="110113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177383" y="1471663"/>
            <a:ext cx="1149814" cy="10778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1977112" y="4040096"/>
            <a:ext cx="0" cy="83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2810338" y="5569633"/>
            <a:ext cx="2360815" cy="8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531042" y="556561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mask</a:t>
            </a:r>
          </a:p>
        </p:txBody>
      </p:sp>
      <p:sp>
        <p:nvSpPr>
          <p:cNvPr id="39" name="矩形 38"/>
          <p:cNvSpPr/>
          <p:nvPr/>
        </p:nvSpPr>
        <p:spPr>
          <a:xfrm>
            <a:off x="5418464" y="606560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high-pass</a:t>
            </a:r>
          </a:p>
        </p:txBody>
      </p:sp>
      <p:sp>
        <p:nvSpPr>
          <p:cNvPr id="40" name="矩形 39"/>
          <p:cNvSpPr/>
          <p:nvPr/>
        </p:nvSpPr>
        <p:spPr>
          <a:xfrm>
            <a:off x="6634501" y="606649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band-pass</a:t>
            </a:r>
          </a:p>
        </p:txBody>
      </p:sp>
      <p:sp>
        <p:nvSpPr>
          <p:cNvPr id="41" name="矩形 40"/>
          <p:cNvSpPr/>
          <p:nvPr/>
        </p:nvSpPr>
        <p:spPr>
          <a:xfrm>
            <a:off x="7948168" y="606560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low-pass</a:t>
            </a:r>
          </a:p>
        </p:txBody>
      </p:sp>
      <p:sp>
        <p:nvSpPr>
          <p:cNvPr id="42" name="矩形 41"/>
          <p:cNvSpPr/>
          <p:nvPr/>
        </p:nvSpPr>
        <p:spPr>
          <a:xfrm>
            <a:off x="6989736" y="3636019"/>
            <a:ext cx="251398" cy="2513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75927" r="48276" b="1098"/>
          <a:stretch/>
        </p:blipFill>
        <p:spPr>
          <a:xfrm>
            <a:off x="6710437" y="1480149"/>
            <a:ext cx="1132425" cy="1062797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710645" y="1481944"/>
            <a:ext cx="1132009" cy="1061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直線接點 44"/>
          <p:cNvCxnSpPr/>
          <p:nvPr/>
        </p:nvCxnSpPr>
        <p:spPr>
          <a:xfrm flipV="1">
            <a:off x="7233991" y="2538952"/>
            <a:ext cx="593037" cy="1080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 flipV="1">
            <a:off x="6710437" y="2537175"/>
            <a:ext cx="297519" cy="1090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 flipV="1">
            <a:off x="7198822" y="4330931"/>
            <a:ext cx="810" cy="555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210653" y="448619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Inverse</a:t>
            </a:r>
            <a:endParaRPr lang="en-US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2787380" y="3288237"/>
            <a:ext cx="2360815" cy="8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087046" y="3646044"/>
            <a:ext cx="251398" cy="2513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1789176" y="3644811"/>
            <a:ext cx="251398" cy="2513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8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4" t="75126" r="40740"/>
          <a:stretch/>
        </p:blipFill>
        <p:spPr>
          <a:xfrm>
            <a:off x="6101540" y="3050771"/>
            <a:ext cx="1438101" cy="143268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2" t="75094" r="15868" b="-349"/>
          <a:stretch/>
        </p:blipFill>
        <p:spPr>
          <a:xfrm>
            <a:off x="3167148" y="3050771"/>
            <a:ext cx="1421477" cy="14547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1.4 Spatial Frequency on MEEMD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019175"/>
            <a:ext cx="8404225" cy="5106988"/>
          </a:xfrm>
        </p:spPr>
        <p:txBody>
          <a:bodyPr/>
          <a:lstStyle/>
          <a:p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method: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Fourier Transform (</a:t>
            </a:r>
            <a:r>
              <a:rPr lang="en-US" altLang="zh-TW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2D</a:t>
            </a:r>
            <a:r>
              <a:rPr lang="zh-TW" altLang="en-US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DFT</a:t>
            </a:r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lvl="1"/>
            <a:r>
              <a:rPr lang="en-US" altLang="zh-TW" sz="14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Hilbert-Huang Transform (BEMD, MEEMD)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Filter (Convolution</a:t>
            </a:r>
            <a:r>
              <a:rPr lang="en-US" altLang="zh-TW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5" y="4773124"/>
            <a:ext cx="1440000" cy="144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89" y="4773124"/>
            <a:ext cx="1440000" cy="144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89" y="4773124"/>
            <a:ext cx="1440000" cy="144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89" y="4778801"/>
            <a:ext cx="1440000" cy="144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89" y="4773124"/>
            <a:ext cx="1440000" cy="1440000"/>
          </a:xfrm>
          <a:prstGeom prst="rect">
            <a:avLst/>
          </a:prstGeom>
        </p:spPr>
      </p:pic>
      <p:cxnSp>
        <p:nvCxnSpPr>
          <p:cNvPr id="55" name="直線單箭頭接點 54"/>
          <p:cNvCxnSpPr/>
          <p:nvPr/>
        </p:nvCxnSpPr>
        <p:spPr>
          <a:xfrm flipV="1">
            <a:off x="1997075" y="5484812"/>
            <a:ext cx="1043157" cy="8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926651" y="548481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MEEMD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06800" y="5854144"/>
            <a:ext cx="360000" cy="36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368505" y="4490156"/>
            <a:ext cx="225479" cy="135831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 flipV="1">
            <a:off x="3168589" y="4490156"/>
            <a:ext cx="842204" cy="13685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58904" y="3050156"/>
            <a:ext cx="1440000" cy="1440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6541104" y="5853124"/>
            <a:ext cx="360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6902809" y="4483459"/>
            <a:ext cx="629408" cy="1363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 flipV="1">
            <a:off x="6092217" y="4490156"/>
            <a:ext cx="452881" cy="13675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92217" y="3049136"/>
            <a:ext cx="1440000" cy="14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1254136" y="5854144"/>
            <a:ext cx="360000" cy="36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866214" y="5854144"/>
            <a:ext cx="360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34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1.4 Spatial Frequency on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Filter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019175"/>
            <a:ext cx="8404225" cy="5106988"/>
          </a:xfrm>
        </p:spPr>
        <p:txBody>
          <a:bodyPr/>
          <a:lstStyle/>
          <a:p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method: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Fourier Transform (</a:t>
            </a:r>
            <a:r>
              <a:rPr lang="en-US" altLang="zh-TW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2D</a:t>
            </a:r>
            <a:r>
              <a:rPr lang="zh-TW" altLang="en-US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DFT</a:t>
            </a:r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lvl="1"/>
            <a:r>
              <a:rPr lang="en-US" altLang="zh-TW" sz="1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Hilbert-Huang Transform (BEMD, MEEMD)</a:t>
            </a:r>
          </a:p>
          <a:p>
            <a:pPr lvl="1"/>
            <a:r>
              <a:rPr lang="en-US" altLang="zh-TW" sz="14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Filter (Convolution</a:t>
            </a:r>
            <a:r>
              <a:rPr lang="en-US" altLang="zh-TW" sz="14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24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0178" name="Picture 2" descr="http://www.psy.vanderbilt.edu/courses/hon185/SpatialFrequency/SeiveMode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92" y="1150253"/>
            <a:ext cx="3833408" cy="500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tevehanov.ca/blog/lena-graydi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02" y="3011013"/>
            <a:ext cx="2111490" cy="21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160" y="5268809"/>
            <a:ext cx="1171575" cy="647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22406" y="586100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4086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 b="19636"/>
          <a:stretch/>
        </p:blipFill>
        <p:spPr>
          <a:xfrm>
            <a:off x="579404" y="4437560"/>
            <a:ext cx="6400813" cy="11950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1.5 Local Binary Pattern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Local Binary Pattern (LBP) is a face description method which extract spatial relation from the circular region.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0461" y="3610102"/>
            <a:ext cx="3500885" cy="11505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1282" y="6231129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Ahonen</a:t>
            </a:r>
            <a:r>
              <a:rPr lang="en-US" altLang="zh-TW" sz="800" dirty="0">
                <a:solidFill>
                  <a:srgbClr val="222222"/>
                </a:solidFill>
                <a:latin typeface="Arial" panose="020B0604020202020204" pitchFamily="34" charset="0"/>
              </a:rPr>
              <a:t> T, </a:t>
            </a:r>
            <a:r>
              <a:rPr lang="en-US" altLang="zh-TW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Hadid</a:t>
            </a:r>
            <a:r>
              <a:rPr lang="en-US" altLang="zh-TW" sz="800" dirty="0">
                <a:solidFill>
                  <a:srgbClr val="222222"/>
                </a:solidFill>
                <a:latin typeface="Arial" panose="020B0604020202020204" pitchFamily="34" charset="0"/>
              </a:rPr>
              <a:t> A, </a:t>
            </a:r>
            <a:r>
              <a:rPr lang="en-US" altLang="zh-TW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Pietikainen</a:t>
            </a:r>
            <a:r>
              <a:rPr lang="en-US" altLang="zh-TW" sz="800" dirty="0">
                <a:solidFill>
                  <a:srgbClr val="222222"/>
                </a:solidFill>
                <a:latin typeface="Arial" panose="020B0604020202020204" pitchFamily="34" charset="0"/>
              </a:rPr>
              <a:t> M. Face description with local binary patterns: Application to face recognition[J]. IEEE transactions on pattern analysis and machine intelligence, 2006, 28(12): 2037-2041.</a:t>
            </a:r>
            <a:endParaRPr lang="zh-TW" altLang="en-US" sz="800" dirty="0"/>
          </a:p>
        </p:txBody>
      </p:sp>
      <p:sp>
        <p:nvSpPr>
          <p:cNvPr id="5" name="矩形 4"/>
          <p:cNvSpPr/>
          <p:nvPr/>
        </p:nvSpPr>
        <p:spPr>
          <a:xfrm>
            <a:off x="141282" y="6105661"/>
            <a:ext cx="683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http://scikit-image.org/docs/0.13.x/auto_examples/features_detection/plot_local_binary_pattern.html</a:t>
            </a:r>
          </a:p>
        </p:txBody>
      </p:sp>
      <p:sp>
        <p:nvSpPr>
          <p:cNvPr id="3" name="矩形 2"/>
          <p:cNvSpPr/>
          <p:nvPr/>
        </p:nvSpPr>
        <p:spPr>
          <a:xfrm>
            <a:off x="141282" y="593583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800" dirty="0" smtClean="0"/>
              <a:t>http:</a:t>
            </a:r>
            <a:r>
              <a:rPr lang="zh-TW" altLang="en-US" sz="800" dirty="0"/>
              <a:t>//en.wikipedia.org/wiki/Local_binary_patterns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97" y="3097201"/>
            <a:ext cx="6493310" cy="10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5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Gradient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138518"/>
            <a:ext cx="8404225" cy="4987645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gradient can be used to measure how a scalar field change. It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widely used in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Physics.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Continuous:</a:t>
            </a:r>
          </a:p>
          <a:p>
            <a:pPr lvl="1"/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28600" lvl="1" indent="0">
              <a:buNone/>
            </a:pPr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Discrete: 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Picture 2" descr="http://upload.wikimedia.org/wikipedia/commons/3/31/Gradient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22" y="2452450"/>
            <a:ext cx="5441944" cy="408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61839" y="6091180"/>
                <a:ext cx="1754326" cy="36933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Vector 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39" y="6091180"/>
                <a:ext cx="175432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55" t="-4615" b="-20000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78995" y="2347119"/>
                <a:ext cx="1618471" cy="369332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Scalar Field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995" y="2347119"/>
                <a:ext cx="161847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22" t="-4615" b="-20000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7378995" y="2716451"/>
            <a:ext cx="796451" cy="4626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3555522" y="5316900"/>
            <a:ext cx="664434" cy="77378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7417" y="2420878"/>
                <a:ext cx="2038058" cy="438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2D: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17" y="2420878"/>
                <a:ext cx="2038058" cy="438197"/>
              </a:xfrm>
              <a:prstGeom prst="rect">
                <a:avLst/>
              </a:prstGeom>
              <a:blipFill rotWithShape="0">
                <a:blip r:embed="rId6"/>
                <a:stretch>
                  <a:fillRect l="-7186" t="-2778" r="-158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77417" y="2924563"/>
                <a:ext cx="2678105" cy="438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3D: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17" y="2924563"/>
                <a:ext cx="2678105" cy="438197"/>
              </a:xfrm>
              <a:prstGeom prst="rect">
                <a:avLst/>
              </a:prstGeom>
              <a:blipFill rotWithShape="0">
                <a:blip r:embed="rId7"/>
                <a:stretch>
                  <a:fillRect l="-5467" t="-2778" r="-1161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17657" y="3924331"/>
                <a:ext cx="24178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7" y="3924331"/>
                <a:ext cx="2417841" cy="830997"/>
              </a:xfrm>
              <a:prstGeom prst="rect">
                <a:avLst/>
              </a:prstGeom>
              <a:blipFill rotWithShape="0">
                <a:blip r:embed="rId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17326"/>
              </p:ext>
            </p:extLst>
          </p:nvPr>
        </p:nvGraphicFramePr>
        <p:xfrm>
          <a:off x="877417" y="4911776"/>
          <a:ext cx="1516512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aseline="0" dirty="0" smtClean="0"/>
                        <a:t>(x,y+1)</a:t>
                      </a: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(</a:t>
                      </a:r>
                      <a:r>
                        <a:rPr lang="en-US" altLang="zh-TW" sz="900" baseline="0" dirty="0" err="1" smtClean="0"/>
                        <a:t>x,y</a:t>
                      </a:r>
                      <a:r>
                        <a:rPr lang="en-US" altLang="zh-TW" sz="900" baseline="0" dirty="0" smtClean="0"/>
                        <a:t>)</a:t>
                      </a: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(x+1,y)</a:t>
                      </a: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250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004047"/>
            <a:ext cx="8404225" cy="5122116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Edge enhancement</a:t>
            </a:r>
          </a:p>
          <a:p>
            <a:pPr lvl="1"/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Laser printing</a:t>
            </a:r>
          </a:p>
          <a:p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Cloth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folds detection</a:t>
            </a:r>
          </a:p>
          <a:p>
            <a:pPr marL="0" indent="0">
              <a:buNone/>
            </a:pPr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Gradient mask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2"/>
          <a:srcRect l="19160" r="10517"/>
          <a:stretch/>
        </p:blipFill>
        <p:spPr>
          <a:xfrm>
            <a:off x="4009716" y="3986209"/>
            <a:ext cx="1102660" cy="130701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/>
          <a:srcRect l="14873" r="16073"/>
          <a:stretch/>
        </p:blipFill>
        <p:spPr>
          <a:xfrm>
            <a:off x="5835781" y="3986209"/>
            <a:ext cx="1201270" cy="130701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/>
          <a:srcRect l="15047" r="18694"/>
          <a:stretch/>
        </p:blipFill>
        <p:spPr>
          <a:xfrm>
            <a:off x="7617618" y="3986209"/>
            <a:ext cx="1147482" cy="130701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804268" y="5293224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light stripped image</a:t>
            </a:r>
          </a:p>
        </p:txBody>
      </p:sp>
      <p:sp>
        <p:nvSpPr>
          <p:cNvPr id="32" name="矩形 31"/>
          <p:cNvSpPr/>
          <p:nvPr/>
        </p:nvSpPr>
        <p:spPr>
          <a:xfrm>
            <a:off x="5986613" y="5293223"/>
            <a:ext cx="899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angle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619309" y="5293222"/>
                <a:ext cx="11480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/>
                  <a:t>gradient mask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 smtClean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309" y="5293222"/>
                <a:ext cx="114807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32" t="-1316" r="-53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5317824" y="4639716"/>
            <a:ext cx="3522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7110765" y="4639716"/>
            <a:ext cx="3522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34" y="4672426"/>
            <a:ext cx="3177801" cy="86214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55214" y="4666749"/>
            <a:ext cx="450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-156976" y="5568509"/>
                <a:ext cx="57898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is the magnitude </a:t>
                </a:r>
                <a:r>
                  <a:rPr lang="en-US" sz="1400" dirty="0" smtClean="0"/>
                  <a:t>of the gradient of the angle map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400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 smtClean="0"/>
                  <a:t> is a value of user-defined threshold</a:t>
                </a:r>
                <a:endParaRPr lang="en-US" sz="1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976" y="5568509"/>
                <a:ext cx="5789865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30592" y="6168953"/>
            <a:ext cx="8581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Bhat, Kiran S., et al. "Estimating cloth simulation parameters from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video“,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Proceedings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of the 2003 ACM SIGGRAPH/</a:t>
            </a:r>
            <a:r>
              <a:rPr lang="en-US" sz="1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Eurographics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Symposium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on Computer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Animation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en-US" sz="1000" dirty="0"/>
              <a:t>San Diego, CA, USA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US" sz="1000" dirty="0"/>
          </a:p>
        </p:txBody>
      </p:sp>
      <p:sp>
        <p:nvSpPr>
          <p:cNvPr id="40" name="矩形 39"/>
          <p:cNvSpPr/>
          <p:nvPr/>
        </p:nvSpPr>
        <p:spPr>
          <a:xfrm>
            <a:off x="562146" y="3606803"/>
            <a:ext cx="7187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Lung, James CY. "Edge enhancement method and apparatus for dot matrix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devices“,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U.S. Patent No. 5,029,108. 2 Jul. 1991.</a:t>
            </a:r>
            <a:endParaRPr lang="en-US" sz="1000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92" y="1872300"/>
            <a:ext cx="1669223" cy="1766177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427800" y="275242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bitmap </a:t>
            </a:r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43" name="矩形 42"/>
          <p:cNvSpPr/>
          <p:nvPr/>
        </p:nvSpPr>
        <p:spPr>
          <a:xfrm>
            <a:off x="6924174" y="2767675"/>
            <a:ext cx="1377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gradient </a:t>
            </a:r>
            <a:r>
              <a:rPr lang="en-US" sz="1400" dirty="0" smtClean="0"/>
              <a:t>mask</a:t>
            </a:r>
          </a:p>
          <a:p>
            <a:pPr algn="ctr"/>
            <a:r>
              <a:rPr lang="en-US" sz="1400" dirty="0" smtClean="0"/>
              <a:t>(east </a:t>
            </a:r>
            <a:r>
              <a:rPr lang="en-US" sz="1400" dirty="0"/>
              <a:t>s</a:t>
            </a:r>
            <a:r>
              <a:rPr lang="en-US" sz="1400" dirty="0" smtClean="0"/>
              <a:t>egment)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376364" y="3179258"/>
                <a:ext cx="54360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/>
                  <a:t>Result: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∙0+1∙1+0∙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∙0+1∙1+0∙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∙0+1∙1+0∙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=0+1+1+0+1+1+0+1+1=6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64" y="3179258"/>
                <a:ext cx="543603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12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844"/>
              </p:ext>
            </p:extLst>
          </p:nvPr>
        </p:nvGraphicFramePr>
        <p:xfrm>
          <a:off x="6528988" y="1061749"/>
          <a:ext cx="2065923" cy="17747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86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86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86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157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TW" sz="1000" b="0" dirty="0" smtClean="0">
                          <a:solidFill>
                            <a:schemeClr val="tx1"/>
                          </a:solidFill>
                        </a:rPr>
                        <a:t>(don’t care)</a:t>
                      </a:r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(and)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(inverter)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157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TW" sz="1000" b="0" dirty="0" smtClean="0">
                          <a:solidFill>
                            <a:schemeClr val="tx1"/>
                          </a:solidFill>
                        </a:rPr>
                        <a:t>(don’t care)</a:t>
                      </a:r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(and)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(inverter)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57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TW" sz="1000" b="0" dirty="0" smtClean="0">
                          <a:solidFill>
                            <a:schemeClr val="tx1"/>
                          </a:solidFill>
                        </a:rPr>
                        <a:t>(don’t care)</a:t>
                      </a:r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(and)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(inverter)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85171"/>
              </p:ext>
            </p:extLst>
          </p:nvPr>
        </p:nvGraphicFramePr>
        <p:xfrm>
          <a:off x="4292291" y="1061748"/>
          <a:ext cx="1954122" cy="17599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13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13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13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665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6254554" y="1829101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37987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1.8 Objective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995082"/>
            <a:ext cx="8404225" cy="5529543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Apply the gradient operator to a circular mask.</a:t>
            </a:r>
          </a:p>
          <a:p>
            <a:pPr lvl="1"/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Expect to reconstruct corresponding spatial frequency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 specified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mask size.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Higher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frequency related to small scale mask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Lower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frequency related to large scale mask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Compare the reconstructed result with BIMF of  MEEMD.</a:t>
            </a:r>
          </a:p>
        </p:txBody>
      </p:sp>
      <p:sp>
        <p:nvSpPr>
          <p:cNvPr id="4" name="矩形 3"/>
          <p:cNvSpPr/>
          <p:nvPr/>
        </p:nvSpPr>
        <p:spPr>
          <a:xfrm>
            <a:off x="1789702" y="2442594"/>
            <a:ext cx="1439373" cy="70788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</a:t>
            </a:r>
          </a:p>
          <a:p>
            <a:pPr algn="ctr"/>
            <a:r>
              <a:rPr 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operator</a:t>
            </a:r>
            <a:endParaRPr 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9701" y="1680112"/>
            <a:ext cx="1439373" cy="40011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Mask</a:t>
            </a:r>
            <a:endParaRPr 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向下箭號 6"/>
          <p:cNvSpPr/>
          <p:nvPr/>
        </p:nvSpPr>
        <p:spPr>
          <a:xfrm rot="14936977" flipH="1">
            <a:off x="3694258" y="2145902"/>
            <a:ext cx="234420" cy="95291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484687" y="1812638"/>
            <a:ext cx="1786518" cy="101566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Operator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(GO)</a:t>
            </a:r>
            <a:endParaRPr lang="en-US" sz="20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向下箭號 8"/>
          <p:cNvSpPr/>
          <p:nvPr/>
        </p:nvSpPr>
        <p:spPr>
          <a:xfrm rot="6419607" flipV="1">
            <a:off x="3691150" y="1596280"/>
            <a:ext cx="239486" cy="94357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07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圓角矩形 60"/>
          <p:cNvSpPr/>
          <p:nvPr/>
        </p:nvSpPr>
        <p:spPr>
          <a:xfrm>
            <a:off x="1674477" y="1348068"/>
            <a:ext cx="5723335" cy="1218156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86" name="直線單箭頭接點 85"/>
          <p:cNvCxnSpPr/>
          <p:nvPr/>
        </p:nvCxnSpPr>
        <p:spPr>
          <a:xfrm flipV="1">
            <a:off x="7233059" y="1833895"/>
            <a:ext cx="888592" cy="4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圓角矩形 59"/>
          <p:cNvSpPr/>
          <p:nvPr/>
        </p:nvSpPr>
        <p:spPr>
          <a:xfrm>
            <a:off x="1452451" y="1147933"/>
            <a:ext cx="5790133" cy="1218156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85" name="直線單箭頭接點 84"/>
          <p:cNvCxnSpPr/>
          <p:nvPr/>
        </p:nvCxnSpPr>
        <p:spPr>
          <a:xfrm flipV="1">
            <a:off x="6866889" y="1643061"/>
            <a:ext cx="888592" cy="4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平行四邊形 63"/>
          <p:cNvSpPr/>
          <p:nvPr/>
        </p:nvSpPr>
        <p:spPr>
          <a:xfrm>
            <a:off x="7810864" y="1394691"/>
            <a:ext cx="1147245" cy="776139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 smtClean="0">
              <a:solidFill>
                <a:schemeClr val="tx1"/>
              </a:solidFill>
            </a:endParaRPr>
          </a:p>
        </p:txBody>
      </p:sp>
      <p:sp>
        <p:nvSpPr>
          <p:cNvPr id="63" name="平行四邊形 62"/>
          <p:cNvSpPr/>
          <p:nvPr/>
        </p:nvSpPr>
        <p:spPr>
          <a:xfrm>
            <a:off x="7658464" y="1242291"/>
            <a:ext cx="1147245" cy="776139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 smtClean="0">
              <a:solidFill>
                <a:schemeClr val="tx1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1262607" y="911117"/>
            <a:ext cx="5818052" cy="1264994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2.1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Procedure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平行四邊形 3"/>
              <p:cNvSpPr/>
              <p:nvPr/>
            </p:nvSpPr>
            <p:spPr>
              <a:xfrm>
                <a:off x="37316" y="1223241"/>
                <a:ext cx="1087719" cy="520186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" name="平行四邊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" y="1223241"/>
                <a:ext cx="1087719" cy="520186"/>
              </a:xfrm>
              <a:prstGeom prst="parallelogram">
                <a:avLst/>
              </a:prstGeom>
              <a:blipFill rotWithShape="0">
                <a:blip r:embed="rId3"/>
                <a:stretch>
                  <a:fillRect t="-6742" b="-1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角矩形 4"/>
          <p:cNvSpPr/>
          <p:nvPr/>
        </p:nvSpPr>
        <p:spPr>
          <a:xfrm>
            <a:off x="2999481" y="1098557"/>
            <a:ext cx="956942" cy="7657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  <a:endParaRPr lang="en-US" sz="1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Operator</a:t>
            </a:r>
            <a:endParaRPr lang="en-US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562359" y="1202531"/>
            <a:ext cx="1152130" cy="560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平行四邊形 6"/>
              <p:cNvSpPr/>
              <p:nvPr/>
            </p:nvSpPr>
            <p:spPr>
              <a:xfrm>
                <a:off x="7506064" y="1089891"/>
                <a:ext cx="1147245" cy="776139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14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7" name="平行四邊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064" y="1089891"/>
                <a:ext cx="1147245" cy="776139"/>
              </a:xfrm>
              <a:prstGeom prst="parallelogram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圓角矩形 7"/>
              <p:cNvSpPr/>
              <p:nvPr/>
            </p:nvSpPr>
            <p:spPr>
              <a:xfrm>
                <a:off x="1452451" y="1113093"/>
                <a:ext cx="1315666" cy="73848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8" name="圓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51" y="1113093"/>
                <a:ext cx="1315666" cy="738485"/>
              </a:xfrm>
              <a:prstGeom prst="roundRect">
                <a:avLst/>
              </a:prstGeom>
              <a:blipFill rotWithShape="0">
                <a:blip r:embed="rId5"/>
                <a:stretch>
                  <a:fillRect t="-6400" b="-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5" idx="3"/>
            <a:endCxn id="32" idx="5"/>
          </p:cNvCxnSpPr>
          <p:nvPr/>
        </p:nvCxnSpPr>
        <p:spPr>
          <a:xfrm flipV="1">
            <a:off x="3956423" y="1479453"/>
            <a:ext cx="233122" cy="1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3"/>
            <a:endCxn id="7" idx="5"/>
          </p:cNvCxnSpPr>
          <p:nvPr/>
        </p:nvCxnSpPr>
        <p:spPr>
          <a:xfrm flipV="1">
            <a:off x="6714489" y="1477961"/>
            <a:ext cx="888592" cy="4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2"/>
            <a:endCxn id="8" idx="1"/>
          </p:cNvCxnSpPr>
          <p:nvPr/>
        </p:nvCxnSpPr>
        <p:spPr>
          <a:xfrm flipV="1">
            <a:off x="1060012" y="1482336"/>
            <a:ext cx="392439" cy="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1" y="3333848"/>
            <a:ext cx="2160000" cy="216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76" y="2761868"/>
            <a:ext cx="144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76" y="4469103"/>
            <a:ext cx="144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13" y="3323664"/>
            <a:ext cx="2160000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987154" y="4174380"/>
                <a:ext cx="10421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/>
                  <a:t>Magnitude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154" y="4174380"/>
                <a:ext cx="104214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093339" y="5853714"/>
                <a:ext cx="9172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/>
                  <a:t>Direction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339" y="5853714"/>
                <a:ext cx="917239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 bwMode="auto">
          <a:xfrm>
            <a:off x="2887944" y="4413848"/>
            <a:ext cx="6908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/>
          <p:cNvCxnSpPr/>
          <p:nvPr/>
        </p:nvCxnSpPr>
        <p:spPr bwMode="auto">
          <a:xfrm>
            <a:off x="5391903" y="4403664"/>
            <a:ext cx="769414" cy="25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圓角矩形 34"/>
          <p:cNvSpPr/>
          <p:nvPr/>
        </p:nvSpPr>
        <p:spPr>
          <a:xfrm>
            <a:off x="3204239" y="2630554"/>
            <a:ext cx="2563073" cy="356658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直線單箭頭接點 28"/>
          <p:cNvCxnSpPr>
            <a:stCxn id="32" idx="2"/>
            <a:endCxn id="6" idx="1"/>
          </p:cNvCxnSpPr>
          <p:nvPr/>
        </p:nvCxnSpPr>
        <p:spPr>
          <a:xfrm>
            <a:off x="5301158" y="1479453"/>
            <a:ext cx="261201" cy="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平行四邊形 31"/>
              <p:cNvSpPr/>
              <p:nvPr/>
            </p:nvSpPr>
            <p:spPr>
              <a:xfrm>
                <a:off x="4093339" y="1094627"/>
                <a:ext cx="1304025" cy="769651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14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2" name="平行四邊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339" y="1094627"/>
                <a:ext cx="1304025" cy="769651"/>
              </a:xfrm>
              <a:prstGeom prst="parallelogram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3798104" y="6161974"/>
                <a:ext cx="1461682" cy="317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04" y="6161974"/>
                <a:ext cx="1461682" cy="317203"/>
              </a:xfrm>
              <a:prstGeom prst="rect">
                <a:avLst/>
              </a:prstGeom>
              <a:blipFill rotWithShape="0">
                <a:blip r:embed="rId1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265697" y="5493848"/>
                <a:ext cx="92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697" y="5493848"/>
                <a:ext cx="924548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927039" y="5483664"/>
                <a:ext cx="1000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039" y="5483664"/>
                <a:ext cx="1000274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8" idx="3"/>
            <a:endCxn id="5" idx="1"/>
          </p:cNvCxnSpPr>
          <p:nvPr/>
        </p:nvCxnSpPr>
        <p:spPr>
          <a:xfrm flipV="1">
            <a:off x="2768117" y="1481418"/>
            <a:ext cx="231364" cy="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284697" y="83117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SFEGO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291142" y="186676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R=1</a:t>
            </a:r>
          </a:p>
        </p:txBody>
      </p:sp>
      <p:sp>
        <p:nvSpPr>
          <p:cNvPr id="88" name="矩形 87"/>
          <p:cNvSpPr/>
          <p:nvPr/>
        </p:nvSpPr>
        <p:spPr>
          <a:xfrm>
            <a:off x="1540592" y="2082439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R=2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847727" y="2297612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R=3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047338" y="2417875"/>
            <a:ext cx="2150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.</a:t>
            </a:r>
          </a:p>
          <a:p>
            <a:r>
              <a:rPr lang="en-US" sz="1100" b="1" dirty="0">
                <a:solidFill>
                  <a:srgbClr val="0070C0"/>
                </a:solidFill>
              </a:rPr>
              <a:t>.</a:t>
            </a:r>
          </a:p>
          <a:p>
            <a:r>
              <a:rPr lang="en-US" sz="11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4" name="矩形 93"/>
          <p:cNvSpPr/>
          <p:nvPr/>
        </p:nvSpPr>
        <p:spPr>
          <a:xfrm>
            <a:off x="5991101" y="2567516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loop can be fully </a:t>
            </a:r>
            <a:r>
              <a:rPr lang="en-US" dirty="0" smtClean="0"/>
              <a:t>parallel</a:t>
            </a:r>
            <a:r>
              <a:rPr lang="en-US" dirty="0"/>
              <a:t>.</a:t>
            </a:r>
          </a:p>
        </p:txBody>
      </p:sp>
      <p:cxnSp>
        <p:nvCxnSpPr>
          <p:cNvPr id="95" name="直線單箭頭接點 94"/>
          <p:cNvCxnSpPr>
            <a:stCxn id="94" idx="1"/>
          </p:cNvCxnSpPr>
          <p:nvPr/>
        </p:nvCxnSpPr>
        <p:spPr>
          <a:xfrm flipH="1" flipV="1">
            <a:off x="5862539" y="2553365"/>
            <a:ext cx="128562" cy="198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95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02996"/>
              </p:ext>
            </p:extLst>
          </p:nvPr>
        </p:nvGraphicFramePr>
        <p:xfrm>
          <a:off x="1081950" y="4829059"/>
          <a:ext cx="1516512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C</a:t>
                      </a: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2.2 Choose circular mask size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296" y="2039629"/>
            <a:ext cx="5685404" cy="1457111"/>
          </a:xfrm>
        </p:spPr>
        <p:txBody>
          <a:bodyPr/>
          <a:lstStyle/>
          <a:p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Comparing to square mask, circular mask reduce the computational complexity up to 21%</a:t>
            </a:r>
            <a:endParaRPr lang="en-US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81000" y="76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81000" y="3190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37537"/>
              </p:ext>
            </p:extLst>
          </p:nvPr>
        </p:nvGraphicFramePr>
        <p:xfrm>
          <a:off x="3237516" y="3974621"/>
          <a:ext cx="2527520" cy="220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C</a:t>
                      </a: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 bwMode="auto">
          <a:xfrm>
            <a:off x="1317045" y="5024327"/>
            <a:ext cx="1046323" cy="94903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04623" y="5842652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R</a:t>
            </a:r>
            <a:r>
              <a:rPr lang="zh-TW" altLang="en-US" sz="1200" b="1" dirty="0" smtClean="0">
                <a:solidFill>
                  <a:srgbClr val="FF0000"/>
                </a:solidFill>
              </a:rPr>
              <a:t>=</a:t>
            </a:r>
            <a:r>
              <a:rPr lang="zh-TW" altLang="en-US" sz="1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橢圓 15"/>
          <p:cNvSpPr/>
          <p:nvPr/>
        </p:nvSpPr>
        <p:spPr bwMode="auto">
          <a:xfrm>
            <a:off x="3475919" y="4137805"/>
            <a:ext cx="2024302" cy="186881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49351" y="5491999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R</a:t>
            </a:r>
            <a:r>
              <a:rPr lang="zh-TW" altLang="en-US" sz="1200" b="1" dirty="0" smtClean="0">
                <a:solidFill>
                  <a:srgbClr val="FF0000"/>
                </a:solidFill>
              </a:rPr>
              <a:t>=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99148"/>
              </p:ext>
            </p:extLst>
          </p:nvPr>
        </p:nvGraphicFramePr>
        <p:xfrm>
          <a:off x="6077095" y="1269167"/>
          <a:ext cx="2880000" cy="501745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7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48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smtClean="0">
                          <a:effectLst/>
                        </a:rPr>
                        <a:t>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Square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smtClean="0">
                          <a:effectLst/>
                        </a:rPr>
                        <a:t>Circular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smtClean="0">
                          <a:effectLst/>
                        </a:rPr>
                        <a:t>Reduced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Percentage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429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408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452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2601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3249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53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3721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2949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5" name="圓角矩形 44"/>
          <p:cNvSpPr/>
          <p:nvPr/>
        </p:nvSpPr>
        <p:spPr>
          <a:xfrm>
            <a:off x="1065991" y="898584"/>
            <a:ext cx="4051369" cy="724079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平行四邊形 45"/>
              <p:cNvSpPr/>
              <p:nvPr/>
            </p:nvSpPr>
            <p:spPr>
              <a:xfrm>
                <a:off x="245491" y="1124511"/>
                <a:ext cx="742680" cy="355176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6" name="平行四邊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1" y="1124511"/>
                <a:ext cx="742680" cy="355176"/>
              </a:xfrm>
              <a:prstGeom prst="parallelogram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圓角矩形 46"/>
          <p:cNvSpPr/>
          <p:nvPr/>
        </p:nvSpPr>
        <p:spPr>
          <a:xfrm>
            <a:off x="2341096" y="1050991"/>
            <a:ext cx="653388" cy="506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perator</a:t>
            </a:r>
            <a:endParaRPr lang="en-US" sz="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148377" y="1116263"/>
            <a:ext cx="786660" cy="382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9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平行四邊形 48"/>
              <p:cNvSpPr/>
              <p:nvPr/>
            </p:nvSpPr>
            <p:spPr>
              <a:xfrm>
                <a:off x="5211882" y="1041360"/>
                <a:ext cx="783325" cy="52993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9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9" name="平行四邊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82" y="1041360"/>
                <a:ext cx="783325" cy="529938"/>
              </a:xfrm>
              <a:prstGeom prst="parallelogram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圓角矩形 49"/>
              <p:cNvSpPr/>
              <p:nvPr/>
            </p:nvSpPr>
            <p:spPr>
              <a:xfrm>
                <a:off x="1255835" y="1053723"/>
                <a:ext cx="898320" cy="504228"/>
              </a:xfrm>
              <a:prstGeom prst="roundRect">
                <a:avLst/>
              </a:prstGeom>
              <a:ln>
                <a:solidFill>
                  <a:srgbClr val="FF5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9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0" name="圓角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835" y="1053723"/>
                <a:ext cx="898320" cy="50422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5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/>
          <p:cNvCxnSpPr>
            <a:stCxn id="47" idx="3"/>
            <a:endCxn id="55" idx="5"/>
          </p:cNvCxnSpPr>
          <p:nvPr/>
        </p:nvCxnSpPr>
        <p:spPr>
          <a:xfrm flipV="1">
            <a:off x="2994484" y="1304114"/>
            <a:ext cx="187933" cy="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48" idx="3"/>
            <a:endCxn id="49" idx="5"/>
          </p:cNvCxnSpPr>
          <p:nvPr/>
        </p:nvCxnSpPr>
        <p:spPr>
          <a:xfrm flipV="1">
            <a:off x="4935037" y="1306329"/>
            <a:ext cx="343087" cy="1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46" idx="2"/>
            <a:endCxn id="50" idx="1"/>
          </p:cNvCxnSpPr>
          <p:nvPr/>
        </p:nvCxnSpPr>
        <p:spPr>
          <a:xfrm>
            <a:off x="943774" y="1302099"/>
            <a:ext cx="312061" cy="3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55" idx="2"/>
            <a:endCxn id="48" idx="1"/>
          </p:cNvCxnSpPr>
          <p:nvPr/>
        </p:nvCxnSpPr>
        <p:spPr>
          <a:xfrm>
            <a:off x="3941412" y="1304114"/>
            <a:ext cx="206965" cy="3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平行四邊形 54"/>
              <p:cNvSpPr/>
              <p:nvPr/>
            </p:nvSpPr>
            <p:spPr>
              <a:xfrm>
                <a:off x="3116728" y="1041360"/>
                <a:ext cx="890372" cy="52550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9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5" name="平行四邊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728" y="1041360"/>
                <a:ext cx="890372" cy="525508"/>
              </a:xfrm>
              <a:prstGeom prst="parallelogram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stCxn id="50" idx="3"/>
            <a:endCxn id="47" idx="1"/>
          </p:cNvCxnSpPr>
          <p:nvPr/>
        </p:nvCxnSpPr>
        <p:spPr>
          <a:xfrm flipV="1">
            <a:off x="2154155" y="1304471"/>
            <a:ext cx="186941" cy="1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65991" y="843123"/>
            <a:ext cx="1066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</a:rPr>
              <a:t>SFEGO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67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圓角矩形 72"/>
          <p:cNvSpPr/>
          <p:nvPr/>
        </p:nvSpPr>
        <p:spPr>
          <a:xfrm>
            <a:off x="904875" y="2163779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44233" y="2099168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2.3 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 operator - Pixel classifier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790575" y="2030429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68541" y="2499341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278165" y="2506358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1120705" y="2163429"/>
            <a:ext cx="845409" cy="690586"/>
          </a:xfrm>
          <a:prstGeom prst="roundRect">
            <a:avLst/>
          </a:prstGeom>
          <a:ln>
            <a:solidFill>
              <a:srgbClr val="32C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</a:t>
            </a:r>
          </a:p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classifier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1063556" y="912361"/>
            <a:ext cx="4051369" cy="724079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平行四邊形 25"/>
              <p:cNvSpPr/>
              <p:nvPr/>
            </p:nvSpPr>
            <p:spPr>
              <a:xfrm>
                <a:off x="243056" y="1138288"/>
                <a:ext cx="742680" cy="355176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6" name="平行四邊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56" y="1138288"/>
                <a:ext cx="742680" cy="355176"/>
              </a:xfrm>
              <a:prstGeom prst="parallelogram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圓角矩形 26"/>
          <p:cNvSpPr/>
          <p:nvPr/>
        </p:nvSpPr>
        <p:spPr>
          <a:xfrm>
            <a:off x="2338661" y="1067500"/>
            <a:ext cx="653388" cy="50422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perator</a:t>
            </a:r>
            <a:endParaRPr lang="en-US" sz="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145942" y="1130040"/>
            <a:ext cx="786660" cy="382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9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平行四邊形 28"/>
              <p:cNvSpPr/>
              <p:nvPr/>
            </p:nvSpPr>
            <p:spPr>
              <a:xfrm>
                <a:off x="5209447" y="1055137"/>
                <a:ext cx="783325" cy="52993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9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9" name="平行四邊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47" y="1055137"/>
                <a:ext cx="783325" cy="529938"/>
              </a:xfrm>
              <a:prstGeom prst="parallelogram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圓角矩形 29"/>
              <p:cNvSpPr/>
              <p:nvPr/>
            </p:nvSpPr>
            <p:spPr>
              <a:xfrm>
                <a:off x="1253400" y="1067500"/>
                <a:ext cx="898320" cy="5042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9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0" name="圓角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00" y="1067500"/>
                <a:ext cx="898320" cy="50422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stCxn id="27" idx="3"/>
            <a:endCxn id="35" idx="5"/>
          </p:cNvCxnSpPr>
          <p:nvPr/>
        </p:nvCxnSpPr>
        <p:spPr>
          <a:xfrm flipV="1">
            <a:off x="2992049" y="1317891"/>
            <a:ext cx="187933" cy="1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8" idx="3"/>
            <a:endCxn id="29" idx="5"/>
          </p:cNvCxnSpPr>
          <p:nvPr/>
        </p:nvCxnSpPr>
        <p:spPr>
          <a:xfrm flipV="1">
            <a:off x="4932602" y="1320106"/>
            <a:ext cx="343087" cy="1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6" idx="2"/>
            <a:endCxn id="30" idx="1"/>
          </p:cNvCxnSpPr>
          <p:nvPr/>
        </p:nvCxnSpPr>
        <p:spPr>
          <a:xfrm>
            <a:off x="941339" y="1315876"/>
            <a:ext cx="312061" cy="3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35" idx="2"/>
            <a:endCxn id="28" idx="1"/>
          </p:cNvCxnSpPr>
          <p:nvPr/>
        </p:nvCxnSpPr>
        <p:spPr>
          <a:xfrm>
            <a:off x="3938977" y="1317891"/>
            <a:ext cx="206965" cy="3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平行四邊形 34"/>
              <p:cNvSpPr/>
              <p:nvPr/>
            </p:nvSpPr>
            <p:spPr>
              <a:xfrm>
                <a:off x="3114293" y="1055137"/>
                <a:ext cx="890372" cy="52550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9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5" name="平行四邊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293" y="1055137"/>
                <a:ext cx="890372" cy="525508"/>
              </a:xfrm>
              <a:prstGeom prst="parallelogram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>
            <a:stCxn id="30" idx="3"/>
            <a:endCxn id="27" idx="1"/>
          </p:cNvCxnSpPr>
          <p:nvPr/>
        </p:nvCxnSpPr>
        <p:spPr>
          <a:xfrm>
            <a:off x="2151720" y="1319614"/>
            <a:ext cx="18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63556" y="856900"/>
            <a:ext cx="1066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</a:rPr>
              <a:t>SFEGO</a:t>
            </a:r>
            <a:endParaRPr 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/>
          <p:cNvCxnSpPr>
            <a:stCxn id="24" idx="3"/>
            <a:endCxn id="41" idx="1"/>
          </p:cNvCxnSpPr>
          <p:nvPr/>
        </p:nvCxnSpPr>
        <p:spPr>
          <a:xfrm>
            <a:off x="1966114" y="2508722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/>
              <p:cNvSpPr/>
              <p:nvPr/>
            </p:nvSpPr>
            <p:spPr>
              <a:xfrm>
                <a:off x="2208871" y="2163881"/>
                <a:ext cx="854310" cy="69058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direction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1" name="圓角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71" y="2163881"/>
                <a:ext cx="854310" cy="690586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41"/>
              <p:cNvSpPr/>
              <p:nvPr/>
            </p:nvSpPr>
            <p:spPr>
              <a:xfrm>
                <a:off x="3305938" y="2163429"/>
                <a:ext cx="984044" cy="69058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agnitude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2" name="圓角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38" y="2163429"/>
                <a:ext cx="984044" cy="69058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/>
          <p:cNvCxnSpPr>
            <a:stCxn id="41" idx="3"/>
            <a:endCxn id="42" idx="1"/>
          </p:cNvCxnSpPr>
          <p:nvPr/>
        </p:nvCxnSpPr>
        <p:spPr>
          <a:xfrm flipV="1">
            <a:off x="3063181" y="2508722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971550" y="1565849"/>
            <a:ext cx="1367111" cy="462977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H="1" flipV="1">
            <a:off x="2992049" y="1563179"/>
            <a:ext cx="1313107" cy="46762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30234"/>
              </p:ext>
            </p:extLst>
          </p:nvPr>
        </p:nvGraphicFramePr>
        <p:xfrm>
          <a:off x="6257366" y="856901"/>
          <a:ext cx="2676786" cy="2350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4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44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43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92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0853"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</a:p>
                    <a:p>
                      <a:pPr algn="ctr"/>
                      <a:r>
                        <a:rPr lang="en-US" altLang="zh-TW" sz="1000" baseline="0" dirty="0" smtClean="0"/>
                        <a:t>(</a:t>
                      </a:r>
                      <a:r>
                        <a:rPr lang="en-US" altLang="zh-TW" sz="1000" baseline="0" dirty="0" err="1" smtClean="0"/>
                        <a:t>x+i.y+j</a:t>
                      </a:r>
                      <a:r>
                        <a:rPr lang="en-US" altLang="zh-TW" sz="1000" baseline="0" dirty="0" smtClean="0"/>
                        <a:t>)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1000" baseline="0" dirty="0" smtClean="0"/>
                        <a:t>(</a:t>
                      </a:r>
                      <a:r>
                        <a:rPr lang="en-US" altLang="zh-TW" sz="1000" baseline="0" dirty="0" err="1" smtClean="0"/>
                        <a:t>x,y</a:t>
                      </a:r>
                      <a:r>
                        <a:rPr lang="en-US" altLang="zh-TW" sz="1000" baseline="0" dirty="0" smtClean="0"/>
                        <a:t>)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1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439"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aseline="0" dirty="0" smtClean="0"/>
                        <a:t>(x-</a:t>
                      </a:r>
                      <a:r>
                        <a:rPr lang="en-US" altLang="zh-TW" sz="1000" baseline="0" dirty="0" err="1" smtClean="0"/>
                        <a:t>i.y</a:t>
                      </a:r>
                      <a:r>
                        <a:rPr lang="en-US" altLang="zh-TW" sz="1000" baseline="0" dirty="0" smtClean="0"/>
                        <a:t>-j)</a:t>
                      </a:r>
                      <a:endParaRPr lang="zh-TW" altLang="en-US" sz="1000" baseline="0" dirty="0" smtClean="0"/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2687" marR="32687" marT="16345" marB="163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480291" y="4727843"/>
                <a:ext cx="748036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𝐶𝑙𝑎𝑠𝑠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out of image </a:t>
                </a:r>
                <a:r>
                  <a:rPr lang="en-US" altLang="zh-TW" sz="2000" i="1" dirty="0" smtClean="0">
                    <a:latin typeface="Cambria Math" panose="02040503050406030204" pitchFamily="18" charset="0"/>
                  </a:rPr>
                  <a:t>size</a:t>
                </a: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{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𝑡h𝑒𝑟𝑤𝑖𝑠𝑒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1" y="4727843"/>
                <a:ext cx="7480368" cy="1015663"/>
              </a:xfrm>
              <a:prstGeom prst="rect">
                <a:avLst/>
              </a:prstGeom>
              <a:blipFill rotWithShape="0">
                <a:blip r:embed="rId9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840553" y="2854015"/>
                <a:ext cx="16408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53" y="2854015"/>
                <a:ext cx="1640834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223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005533" y="323379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loop can be fully </a:t>
            </a:r>
            <a:r>
              <a:rPr lang="en-US" dirty="0" smtClean="0"/>
              <a:t>parallel</a:t>
            </a:r>
            <a:r>
              <a:rPr lang="en-US" dirty="0"/>
              <a:t>.</a:t>
            </a:r>
          </a:p>
        </p:txBody>
      </p:sp>
      <p:sp>
        <p:nvSpPr>
          <p:cNvPr id="75" name="矩形 74"/>
          <p:cNvSpPr/>
          <p:nvPr/>
        </p:nvSpPr>
        <p:spPr>
          <a:xfrm>
            <a:off x="1032301" y="3207511"/>
            <a:ext cx="2150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76" name="直線單箭頭接點 75"/>
          <p:cNvCxnSpPr/>
          <p:nvPr/>
        </p:nvCxnSpPr>
        <p:spPr>
          <a:xfrm flipH="1" flipV="1">
            <a:off x="4752597" y="3091935"/>
            <a:ext cx="351548" cy="184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內容版面配置區 2"/>
          <p:cNvSpPr>
            <a:spLocks noGrp="1"/>
          </p:cNvSpPr>
          <p:nvPr>
            <p:ph idx="1"/>
          </p:nvPr>
        </p:nvSpPr>
        <p:spPr>
          <a:xfrm>
            <a:off x="282576" y="4013168"/>
            <a:ext cx="4356100" cy="581325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Classify the pixel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value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847145"/>
                  </p:ext>
                </p:extLst>
              </p:nvPr>
            </p:nvGraphicFramePr>
            <p:xfrm>
              <a:off x="539405" y="4715167"/>
              <a:ext cx="7690087" cy="14833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49286"/>
                    <a:gridCol w="624080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Class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Condition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-1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800"/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800"/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sz="1800" dirty="0"/>
                            <a:t> out of image </a:t>
                          </a:r>
                          <a:r>
                            <a:rPr lang="en-US" altLang="zh-TW" sz="1800" dirty="0" smtClean="0"/>
                            <a:t>size</a:t>
                          </a:r>
                          <a:endParaRPr lang="en-US" altLang="zh-TW" sz="1800" i="1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1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180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/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/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e>
                                </m:d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smtClean="0">
                                    <a:latin typeface="Cambria Math" panose="02040503050406030204" pitchFamily="18" charset="0"/>
                                  </a:rPr>
                                  <m:t>𝐴𝑁𝐷</m:t>
                                </m:r>
                                <m:r>
                                  <a:rPr lang="en-US" altLang="zh-TW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/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 smtClean="0"/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e>
                                </m:d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 smtClean="0"/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800" smtClean="0"/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0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180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oMath>
                            </m:oMathPara>
                          </a14:m>
                          <a:endParaRPr lang="en-US" altLang="zh-TW" sz="1800" i="1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847145"/>
                  </p:ext>
                </p:extLst>
              </p:nvPr>
            </p:nvGraphicFramePr>
            <p:xfrm>
              <a:off x="539405" y="4715167"/>
              <a:ext cx="7690087" cy="14833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49286"/>
                    <a:gridCol w="624080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Class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Condition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-1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3340" t="-108197" r="-488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1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3340" t="-208197" r="-488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 smtClean="0"/>
                            <a:t>0</a:t>
                          </a:r>
                          <a:endParaRPr lang="zh-TW" alt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3340" t="-308197" r="-48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1012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Outline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82575" y="914400"/>
            <a:ext cx="4125913" cy="55350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Material </a:t>
            </a:r>
            <a:r>
              <a:rPr lang="en-US" dirty="0"/>
              <a:t>and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60887" y="914400"/>
            <a:ext cx="4496027" cy="5535038"/>
          </a:xfrm>
        </p:spPr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en-US" dirty="0" smtClean="0"/>
              <a:t>Experiment </a:t>
            </a:r>
            <a:r>
              <a:rPr lang="en-US" dirty="0"/>
              <a:t>and </a:t>
            </a:r>
            <a:r>
              <a:rPr lang="en-US" dirty="0" smtClean="0"/>
              <a:t>Result</a:t>
            </a:r>
          </a:p>
          <a:p>
            <a:pPr marL="571500" indent="-571500">
              <a:buFont typeface="+mj-lt"/>
              <a:buAutoNum type="romanUcPeriod" startAt="3"/>
            </a:pPr>
            <a:endParaRPr lang="en-US" dirty="0" smtClean="0"/>
          </a:p>
          <a:p>
            <a:pPr marL="571500" indent="-571500">
              <a:buFont typeface="+mj-lt"/>
              <a:buAutoNum type="romanUcPeriod" startAt="3"/>
            </a:pPr>
            <a:endParaRPr lang="en-US" dirty="0"/>
          </a:p>
          <a:p>
            <a:pPr marL="571500" indent="-571500">
              <a:buFont typeface="+mj-lt"/>
              <a:buAutoNum type="romanUcPeriod" startAt="3"/>
            </a:pPr>
            <a:endParaRPr lang="en-US" dirty="0" smtClean="0"/>
          </a:p>
          <a:p>
            <a:pPr marL="571500" indent="-571500">
              <a:buFont typeface="+mj-lt"/>
              <a:buAutoNum type="romanUcPeriod" startAt="3"/>
            </a:pPr>
            <a:r>
              <a:rPr lang="en-US" dirty="0" smtClean="0"/>
              <a:t>Discussion</a:t>
            </a:r>
          </a:p>
          <a:p>
            <a:pPr marL="571500" indent="-571500">
              <a:buFont typeface="+mj-lt"/>
              <a:buAutoNum type="romanUcPeriod" startAt="3"/>
            </a:pPr>
            <a:endParaRPr lang="en-US" dirty="0"/>
          </a:p>
          <a:p>
            <a:pPr marL="571500" indent="-571500">
              <a:buFont typeface="+mj-lt"/>
              <a:buAutoNum type="romanUcPeriod" startAt="3"/>
            </a:pPr>
            <a:endParaRPr lang="en-US" dirty="0" smtClean="0"/>
          </a:p>
          <a:p>
            <a:pPr marL="571500" indent="-571500">
              <a:buFont typeface="+mj-lt"/>
              <a:buAutoNum type="romanUcPeriod" startAt="3"/>
            </a:pPr>
            <a:endParaRPr lang="en-US" dirty="0" smtClean="0"/>
          </a:p>
          <a:p>
            <a:pPr marL="571500" indent="-571500">
              <a:buFont typeface="+mj-lt"/>
              <a:buAutoNum type="romanUcPeriod" startAt="3"/>
            </a:pPr>
            <a:endParaRPr lang="en-US" dirty="0" smtClean="0"/>
          </a:p>
          <a:p>
            <a:pPr marL="571500" indent="-571500">
              <a:buFont typeface="+mj-lt"/>
              <a:buAutoNum type="romanUcPeriod" startAt="3"/>
            </a:pPr>
            <a:r>
              <a:rPr lang="en-US" dirty="0" smtClean="0"/>
              <a:t>Conclusion</a:t>
            </a:r>
          </a:p>
          <a:p>
            <a:pPr marL="571500" indent="-571500">
              <a:buFont typeface="+mj-lt"/>
              <a:buAutoNum type="romanUcPeriod" startAt="3"/>
            </a:pPr>
            <a:r>
              <a:rPr lang="en-US" dirty="0" smtClean="0"/>
              <a:t>Future Work</a:t>
            </a:r>
          </a:p>
        </p:txBody>
      </p:sp>
      <p:sp>
        <p:nvSpPr>
          <p:cNvPr id="5" name="矩形 4"/>
          <p:cNvSpPr/>
          <p:nvPr/>
        </p:nvSpPr>
        <p:spPr>
          <a:xfrm>
            <a:off x="466928" y="1382205"/>
            <a:ext cx="32782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1.1 </a:t>
            </a:r>
            <a:r>
              <a:rPr lang="en-US" dirty="0" smtClean="0"/>
              <a:t>Background</a:t>
            </a:r>
          </a:p>
          <a:p>
            <a:r>
              <a:rPr lang="en-US" dirty="0" smtClean="0"/>
              <a:t>1.2 Motivation</a:t>
            </a:r>
          </a:p>
          <a:p>
            <a:r>
              <a:rPr lang="en-US" dirty="0"/>
              <a:t>1.3 </a:t>
            </a:r>
            <a:r>
              <a:rPr lang="en-US" dirty="0" smtClean="0"/>
              <a:t>Literature study</a:t>
            </a:r>
          </a:p>
          <a:p>
            <a:r>
              <a:rPr lang="en-US" dirty="0" smtClean="0"/>
              <a:t>1.4 Spatial Frequency</a:t>
            </a:r>
          </a:p>
          <a:p>
            <a:r>
              <a:rPr lang="en-US" altLang="zh-TW" dirty="0" smtClean="0"/>
              <a:t>1.5</a:t>
            </a:r>
            <a:r>
              <a:rPr lang="zh-TW" altLang="en-US" dirty="0" smtClean="0"/>
              <a:t> </a:t>
            </a:r>
            <a:r>
              <a:rPr lang="en-US" altLang="zh-TW" dirty="0"/>
              <a:t>Local Binary </a:t>
            </a:r>
            <a:r>
              <a:rPr lang="en-US" altLang="zh-TW" dirty="0" smtClean="0"/>
              <a:t>Pattern</a:t>
            </a:r>
            <a:endParaRPr lang="en-US" dirty="0" smtClean="0"/>
          </a:p>
          <a:p>
            <a:r>
              <a:rPr lang="en-US" dirty="0" smtClean="0"/>
              <a:t>1.</a:t>
            </a:r>
            <a:r>
              <a:rPr lang="en-US" altLang="zh-TW" dirty="0" smtClean="0"/>
              <a:t>6</a:t>
            </a:r>
            <a:r>
              <a:rPr lang="en-US" dirty="0" smtClean="0"/>
              <a:t> Gradient</a:t>
            </a:r>
          </a:p>
          <a:p>
            <a:r>
              <a:rPr lang="en-US" dirty="0" smtClean="0"/>
              <a:t>1.</a:t>
            </a:r>
            <a:r>
              <a:rPr lang="en-US" altLang="zh-TW" dirty="0" smtClean="0"/>
              <a:t>7</a:t>
            </a:r>
            <a:r>
              <a:rPr lang="en-US" dirty="0" smtClean="0"/>
              <a:t> Gradient Mask</a:t>
            </a:r>
          </a:p>
          <a:p>
            <a:r>
              <a:rPr lang="en-US" dirty="0" smtClean="0"/>
              <a:t>1.8 Objective</a:t>
            </a:r>
          </a:p>
        </p:txBody>
      </p:sp>
      <p:sp>
        <p:nvSpPr>
          <p:cNvPr id="6" name="矩形 5"/>
          <p:cNvSpPr/>
          <p:nvPr/>
        </p:nvSpPr>
        <p:spPr>
          <a:xfrm>
            <a:off x="466928" y="4479659"/>
            <a:ext cx="3941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2.1 </a:t>
            </a:r>
            <a:r>
              <a:rPr lang="en-US" altLang="zh-TW" dirty="0" smtClean="0"/>
              <a:t>Procedure</a:t>
            </a:r>
          </a:p>
          <a:p>
            <a:r>
              <a:rPr lang="en-US" dirty="0" smtClean="0"/>
              <a:t>2.2 Choose circular mask size</a:t>
            </a:r>
          </a:p>
          <a:p>
            <a:r>
              <a:rPr lang="en-US" dirty="0" smtClean="0"/>
              <a:t>2.3 Gradient-liked operator</a:t>
            </a:r>
          </a:p>
          <a:p>
            <a:r>
              <a:rPr lang="en-US" dirty="0" smtClean="0"/>
              <a:t>       - Pixel classifier</a:t>
            </a:r>
          </a:p>
          <a:p>
            <a:r>
              <a:rPr lang="en-US" dirty="0"/>
              <a:t> </a:t>
            </a:r>
            <a:r>
              <a:rPr lang="en-US" dirty="0" smtClean="0"/>
              <a:t>      - Analyze direction</a:t>
            </a:r>
          </a:p>
          <a:p>
            <a:r>
              <a:rPr lang="en-US" dirty="0"/>
              <a:t> </a:t>
            </a:r>
            <a:r>
              <a:rPr lang="en-US" dirty="0" smtClean="0"/>
              <a:t>      - Analyze magnitude</a:t>
            </a:r>
            <a:endParaRPr lang="en-US" dirty="0"/>
          </a:p>
          <a:p>
            <a:r>
              <a:rPr lang="en-US" dirty="0" smtClean="0"/>
              <a:t>2.5 </a:t>
            </a:r>
            <a:r>
              <a:rPr lang="en-US" dirty="0"/>
              <a:t>Calculation of Projection</a:t>
            </a:r>
            <a:endParaRPr 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4804566" y="1280271"/>
            <a:ext cx="43394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/>
            <a:r>
              <a:rPr lang="en-US" dirty="0"/>
              <a:t>3.1 </a:t>
            </a:r>
            <a:r>
              <a:rPr lang="en-US" altLang="zh-TW" dirty="0"/>
              <a:t>Decomposition of square </a:t>
            </a:r>
            <a:r>
              <a:rPr lang="en-US" altLang="zh-TW" dirty="0" smtClean="0"/>
              <a:t>border</a:t>
            </a:r>
            <a:endParaRPr lang="en-US" dirty="0" smtClean="0"/>
          </a:p>
          <a:p>
            <a:pPr marL="447675" indent="-447675"/>
            <a:r>
              <a:rPr lang="en-US" dirty="0" smtClean="0"/>
              <a:t>3.2 </a:t>
            </a:r>
            <a:r>
              <a:rPr lang="en-US" dirty="0"/>
              <a:t>Decomposition of a different spatial frequency 2D </a:t>
            </a:r>
            <a:r>
              <a:rPr lang="en-US" dirty="0" smtClean="0"/>
              <a:t>signal</a:t>
            </a:r>
          </a:p>
          <a:p>
            <a:pPr marL="447675" indent="-447675"/>
            <a:r>
              <a:rPr lang="en-US" dirty="0" smtClean="0"/>
              <a:t>3.3 </a:t>
            </a:r>
            <a:r>
              <a:rPr lang="en-US" altLang="zh-TW" dirty="0"/>
              <a:t>Decomposition of Lena </a:t>
            </a:r>
          </a:p>
          <a:p>
            <a:pPr marL="447675" indent="-447675"/>
            <a:r>
              <a:rPr lang="en-US" altLang="zh-TW" dirty="0" smtClean="0"/>
              <a:t>3.4 Decomposition of Squirrel</a:t>
            </a:r>
          </a:p>
          <a:p>
            <a:pPr marL="447675" indent="-447675"/>
            <a:r>
              <a:rPr lang="en-US" altLang="zh-TW" dirty="0" smtClean="0"/>
              <a:t>3.5 Decomposition of London Bridge</a:t>
            </a:r>
            <a:endParaRPr lang="en-US" altLang="zh-TW" dirty="0"/>
          </a:p>
          <a:p>
            <a:pPr marL="447675" indent="-447675"/>
            <a:endParaRPr lang="en-US" dirty="0" smtClean="0"/>
          </a:p>
        </p:txBody>
      </p:sp>
      <p:sp>
        <p:nvSpPr>
          <p:cNvPr id="8" name="矩形 7"/>
          <p:cNvSpPr/>
          <p:nvPr/>
        </p:nvSpPr>
        <p:spPr>
          <a:xfrm>
            <a:off x="4804566" y="3463996"/>
            <a:ext cx="43394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/>
            <a:r>
              <a:rPr lang="en-US" altLang="zh-TW" dirty="0" smtClean="0"/>
              <a:t>4.1 Circular</a:t>
            </a:r>
            <a:r>
              <a:rPr lang="zh-TW" altLang="en-US" dirty="0" smtClean="0"/>
              <a:t> </a:t>
            </a:r>
            <a:r>
              <a:rPr lang="en-US" altLang="zh-TW" dirty="0" smtClean="0"/>
              <a:t>Mask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Square Mask</a:t>
            </a:r>
          </a:p>
          <a:p>
            <a:pPr marL="447675" indent="-447675"/>
            <a:r>
              <a:rPr lang="en-US" altLang="zh-TW" dirty="0" smtClean="0"/>
              <a:t>4.2 </a:t>
            </a:r>
            <a:r>
              <a:rPr lang="en-US" altLang="zh-TW" dirty="0"/>
              <a:t>Direction issue on small </a:t>
            </a:r>
            <a:r>
              <a:rPr lang="en-US" altLang="zh-TW" dirty="0" smtClean="0"/>
              <a:t>radius</a:t>
            </a:r>
          </a:p>
          <a:p>
            <a:pPr marL="447675" indent="-447675"/>
            <a:r>
              <a:rPr lang="en-US" altLang="zh-TW" dirty="0"/>
              <a:t>4.2.1 Improve high frequency </a:t>
            </a:r>
            <a:r>
              <a:rPr lang="en-US" altLang="zh-TW" dirty="0" smtClean="0"/>
              <a:t>extraction</a:t>
            </a:r>
          </a:p>
          <a:p>
            <a:pPr marL="447675" indent="-447675"/>
            <a:r>
              <a:rPr lang="en-US" altLang="zh-TW" dirty="0" smtClean="0"/>
              <a:t>4.3</a:t>
            </a:r>
            <a:r>
              <a:rPr lang="en-US" dirty="0" smtClean="0"/>
              <a:t> </a:t>
            </a:r>
            <a:r>
              <a:rPr lang="en-US" dirty="0"/>
              <a:t>Performance - </a:t>
            </a:r>
            <a:r>
              <a:rPr lang="en-US" dirty="0" smtClean="0"/>
              <a:t>SFEGO </a:t>
            </a:r>
            <a:r>
              <a:rPr lang="en-US" dirty="0"/>
              <a:t>and MEEMD</a:t>
            </a:r>
          </a:p>
          <a:p>
            <a:pPr marL="447675" indent="-447675"/>
            <a:r>
              <a:rPr lang="en-US" altLang="zh-TW" dirty="0" smtClean="0"/>
              <a:t>4.3</a:t>
            </a:r>
            <a:r>
              <a:rPr lang="en-US" dirty="0" smtClean="0"/>
              <a:t> </a:t>
            </a:r>
            <a:r>
              <a:rPr lang="en-US" dirty="0"/>
              <a:t>Performance - GPU Computing</a:t>
            </a:r>
          </a:p>
          <a:p>
            <a:pPr marL="447675" indent="-447675"/>
            <a:r>
              <a:rPr lang="en-US" altLang="zh-TW" dirty="0" smtClean="0"/>
              <a:t>4.3.1</a:t>
            </a:r>
            <a:r>
              <a:rPr lang="zh-TW" altLang="en-US" dirty="0" smtClean="0"/>
              <a:t> </a:t>
            </a:r>
            <a:r>
              <a:rPr lang="en-US" altLang="zh-TW" dirty="0"/>
              <a:t>Performance - Down </a:t>
            </a:r>
            <a:r>
              <a:rPr lang="en-US" altLang="zh-TW" dirty="0" smtClean="0"/>
              <a:t>Sampling</a:t>
            </a:r>
            <a:endParaRPr lang="en-US" dirty="0" smtClean="0"/>
          </a:p>
          <a:p>
            <a:pPr marL="447675" indent="-447675"/>
            <a:r>
              <a:rPr lang="en-US" dirty="0" smtClean="0"/>
              <a:t>4.4 MEEMD Emulation</a:t>
            </a:r>
          </a:p>
        </p:txBody>
      </p:sp>
    </p:spTree>
    <p:extLst>
      <p:ext uri="{BB962C8B-B14F-4D97-AF65-F5344CB8AC3E}">
        <p14:creationId xmlns:p14="http://schemas.microsoft.com/office/powerpoint/2010/main" val="2379561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42438" y="1153462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81796" y="1088851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28138" y="1020112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06104" y="1489024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3935242" y="1477612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758268" y="1153112"/>
            <a:ext cx="845409" cy="69058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</a:t>
            </a:r>
          </a:p>
          <a:p>
            <a:pPr algn="ctr"/>
            <a:r>
              <a:rPr 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lassifier</a:t>
            </a:r>
          </a:p>
        </p:txBody>
      </p:sp>
      <p:cxnSp>
        <p:nvCxnSpPr>
          <p:cNvPr id="23" name="直線單箭頭接點 22"/>
          <p:cNvCxnSpPr>
            <a:stCxn id="9" idx="3"/>
            <a:endCxn id="24" idx="1"/>
          </p:cNvCxnSpPr>
          <p:nvPr/>
        </p:nvCxnSpPr>
        <p:spPr>
          <a:xfrm>
            <a:off x="1603677" y="1498405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圓角矩形 23"/>
              <p:cNvSpPr/>
              <p:nvPr/>
            </p:nvSpPr>
            <p:spPr>
              <a:xfrm>
                <a:off x="1846434" y="1153564"/>
                <a:ext cx="854310" cy="690586"/>
              </a:xfrm>
              <a:prstGeom prst="roundRect">
                <a:avLst/>
              </a:prstGeom>
              <a:ln>
                <a:solidFill>
                  <a:srgbClr val="32CC5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irection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4" name="圓角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434" y="1153564"/>
                <a:ext cx="854310" cy="69058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32CC57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圓角矩形 24"/>
              <p:cNvSpPr/>
              <p:nvPr/>
            </p:nvSpPr>
            <p:spPr>
              <a:xfrm>
                <a:off x="2943501" y="1153112"/>
                <a:ext cx="984044" cy="69058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agnitude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5" name="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01" y="1153112"/>
                <a:ext cx="984044" cy="69058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>
            <a:stCxn id="24" idx="3"/>
            <a:endCxn id="25" idx="1"/>
          </p:cNvCxnSpPr>
          <p:nvPr/>
        </p:nvCxnSpPr>
        <p:spPr>
          <a:xfrm flipV="1">
            <a:off x="2700744" y="1498405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78116" y="1843698"/>
                <a:ext cx="16408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6" y="1843698"/>
                <a:ext cx="1640834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852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1212" y="2403923"/>
                <a:ext cx="5364387" cy="3035549"/>
              </a:xfrm>
            </p:spPr>
            <p:txBody>
              <a:bodyPr/>
              <a:lstStyle/>
              <a:p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:r>
                  <a:rPr lang="en-US" altLang="zh-TW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Create a table by the ordering of degree and radius.</a:t>
                </a:r>
                <a:endParaRPr lang="en-US" altLang="zh-TW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:r>
                  <a:rPr lang="en-US" altLang="zh-TW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Move sliding window to find the largest weight. (highest number of class 1)</a:t>
                </a:r>
              </a:p>
            </p:txBody>
          </p:sp>
        </mc:Choice>
        <mc:Fallback xmlns="">
          <p:sp>
            <p:nvSpPr>
              <p:cNvPr id="3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12" y="2403923"/>
                <a:ext cx="5364387" cy="3035549"/>
              </a:xfrm>
              <a:blipFill rotWithShape="0">
                <a:blip r:embed="rId6"/>
                <a:stretch>
                  <a:fillRect l="-2045" t="-20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2.3 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 operator – Analyze direction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3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812108"/>
              </p:ext>
            </p:extLst>
          </p:nvPr>
        </p:nvGraphicFramePr>
        <p:xfrm>
          <a:off x="5451611" y="889000"/>
          <a:ext cx="2408712" cy="554190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555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4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7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7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99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32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780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order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j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degree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radius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270.0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116.6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135.0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</a:tbl>
          </a:graphicData>
        </a:graphic>
      </p:graphicFrame>
      <p:grpSp>
        <p:nvGrpSpPr>
          <p:cNvPr id="101" name="群組 100"/>
          <p:cNvGrpSpPr/>
          <p:nvPr/>
        </p:nvGrpSpPr>
        <p:grpSpPr>
          <a:xfrm>
            <a:off x="7849663" y="3038201"/>
            <a:ext cx="548691" cy="1829848"/>
            <a:chOff x="7907916" y="1168400"/>
            <a:chExt cx="548691" cy="1829848"/>
          </a:xfrm>
        </p:grpSpPr>
        <p:cxnSp>
          <p:nvCxnSpPr>
            <p:cNvPr id="34" name="直線單箭頭接點 33"/>
            <p:cNvCxnSpPr/>
            <p:nvPr/>
          </p:nvCxnSpPr>
          <p:spPr>
            <a:xfrm>
              <a:off x="8267700" y="1987550"/>
              <a:ext cx="188907" cy="10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8248650" y="1168400"/>
              <a:ext cx="225" cy="18298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7917517" y="1177750"/>
              <a:ext cx="350183" cy="4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 flipV="1">
              <a:off x="7907916" y="2973049"/>
              <a:ext cx="347084" cy="51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09737"/>
              </p:ext>
            </p:extLst>
          </p:nvPr>
        </p:nvGraphicFramePr>
        <p:xfrm>
          <a:off x="8469313" y="1801171"/>
          <a:ext cx="529391" cy="375419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293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8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weight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70760"/>
              </p:ext>
            </p:extLst>
          </p:nvPr>
        </p:nvGraphicFramePr>
        <p:xfrm>
          <a:off x="2794225" y="4382581"/>
          <a:ext cx="2420550" cy="196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1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4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41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41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41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1602"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8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7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5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6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9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6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4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3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1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11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0</a:t>
                      </a:r>
                    </a:p>
                    <a:p>
                      <a:pPr algn="ctr"/>
                      <a:r>
                        <a:rPr lang="en-US" altLang="zh-TW" sz="1100" baseline="0" dirty="0" smtClean="0"/>
                        <a:t>(</a:t>
                      </a:r>
                      <a:r>
                        <a:rPr lang="en-US" altLang="zh-TW" sz="1100" baseline="0" dirty="0" err="1" smtClean="0"/>
                        <a:t>x,y</a:t>
                      </a:r>
                      <a:r>
                        <a:rPr lang="en-US" altLang="zh-TW" sz="1100" baseline="0" dirty="0" smtClean="0"/>
                        <a:t>)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1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2</a:t>
                      </a:r>
                      <a:endParaRPr lang="zh-TW" altLang="en-US" sz="1100" baseline="0" dirty="0"/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16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1602"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1454" marR="61454" marT="30730" marB="30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3" name="直線單箭頭接點 82"/>
          <p:cNvCxnSpPr/>
          <p:nvPr/>
        </p:nvCxnSpPr>
        <p:spPr>
          <a:xfrm flipV="1">
            <a:off x="4136538" y="4984418"/>
            <a:ext cx="141434" cy="221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7854277" y="1234149"/>
            <a:ext cx="548691" cy="1829848"/>
            <a:chOff x="7907916" y="1168400"/>
            <a:chExt cx="548691" cy="1829848"/>
          </a:xfrm>
        </p:grpSpPr>
        <p:cxnSp>
          <p:nvCxnSpPr>
            <p:cNvPr id="44" name="直線單箭頭接點 43"/>
            <p:cNvCxnSpPr/>
            <p:nvPr/>
          </p:nvCxnSpPr>
          <p:spPr>
            <a:xfrm>
              <a:off x="8267700" y="1987550"/>
              <a:ext cx="188907" cy="10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8248650" y="1168400"/>
              <a:ext cx="225" cy="18298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H="1" flipV="1">
              <a:off x="7917517" y="1177750"/>
              <a:ext cx="350183" cy="4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7907916" y="2973049"/>
              <a:ext cx="347084" cy="51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548325" y="6489803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sliding window size=N/2</a:t>
            </a: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1915"/>
              </p:ext>
            </p:extLst>
          </p:nvPr>
        </p:nvGraphicFramePr>
        <p:xfrm>
          <a:off x="206104" y="4359762"/>
          <a:ext cx="2437020" cy="1990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4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4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4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4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1947"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</a:p>
                    <a:p>
                      <a:pPr algn="ctr"/>
                      <a:r>
                        <a:rPr lang="en-US" altLang="zh-TW" sz="1000" baseline="0" dirty="0" smtClean="0"/>
                        <a:t>(</a:t>
                      </a:r>
                      <a:r>
                        <a:rPr lang="en-US" altLang="zh-TW" sz="1000" baseline="0" dirty="0" err="1" smtClean="0"/>
                        <a:t>x+i.y+j</a:t>
                      </a:r>
                      <a:r>
                        <a:rPr lang="en-US" altLang="zh-TW" sz="1000" baseline="0" dirty="0" smtClean="0"/>
                        <a:t>)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71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1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1000" baseline="0" dirty="0" smtClean="0"/>
                        <a:t>(</a:t>
                      </a:r>
                      <a:r>
                        <a:rPr lang="en-US" altLang="zh-TW" sz="1000" baseline="0" dirty="0" err="1" smtClean="0"/>
                        <a:t>x,y</a:t>
                      </a:r>
                      <a:r>
                        <a:rPr lang="en-US" altLang="zh-TW" sz="1000" baseline="0" dirty="0" smtClean="0"/>
                        <a:t>)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1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/>
                        <a:t>0</a:t>
                      </a:r>
                      <a:endParaRPr lang="zh-TW" altLang="en-US" sz="1000" baseline="0" dirty="0"/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71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7187"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28656" marR="28656" marT="14329" marB="143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7833669" y="3232262"/>
            <a:ext cx="400110" cy="14965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Opposite Window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25215" y="1477613"/>
            <a:ext cx="400110" cy="131863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Sliding Window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6059" y="4601461"/>
            <a:ext cx="2824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</a:t>
            </a:r>
            <a:endParaRPr lang="en-US" sz="1050" dirty="0"/>
          </a:p>
        </p:txBody>
      </p:sp>
      <p:sp>
        <p:nvSpPr>
          <p:cNvPr id="39" name="矩形 38"/>
          <p:cNvSpPr/>
          <p:nvPr/>
        </p:nvSpPr>
        <p:spPr>
          <a:xfrm>
            <a:off x="5129574" y="2814698"/>
            <a:ext cx="3946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N/2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25603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182615"/>
              </p:ext>
            </p:extLst>
          </p:nvPr>
        </p:nvGraphicFramePr>
        <p:xfrm>
          <a:off x="4846417" y="967767"/>
          <a:ext cx="1062014" cy="375419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6203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degree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weight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26.6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63.4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116.6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135.0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153.4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206.6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225.0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243.4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270.0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270.0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296.6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315.0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8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333.4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內容版面配置區 2"/>
              <p:cNvSpPr txBox="1">
                <a:spLocks/>
              </p:cNvSpPr>
              <p:nvPr/>
            </p:nvSpPr>
            <p:spPr bwMode="auto">
              <a:xfrm>
                <a:off x="260049" y="3394756"/>
                <a:ext cx="4490033" cy="1365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tabLst>
                    <a:tab pos="800100" algn="l"/>
                  </a:tabLst>
                  <a:defRPr kumimoji="1" sz="2800" b="1" baseline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342900" indent="-114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tabLst>
                    <a:tab pos="800100" algn="l"/>
                  </a:tabLst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571500" indent="-114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 3" pitchFamily="18" charset="2"/>
                  <a:buChar char="}"/>
                  <a:tabLst>
                    <a:tab pos="800100" algn="l"/>
                  </a:tabLst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800100" indent="-114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tabLst>
                    <a:tab pos="800100" algn="l"/>
                  </a:tabLst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028700" indent="-114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-"/>
                  <a:tabLst>
                    <a:tab pos="800100" algn="l"/>
                  </a:tabLst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1485900" indent="-1143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-"/>
                  <a:tabLst>
                    <a:tab pos="800100" algn="l"/>
                  </a:tabLst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43100" indent="-1143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-"/>
                  <a:tabLst>
                    <a:tab pos="800100" algn="l"/>
                  </a:tabLst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-1143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-"/>
                  <a:tabLst>
                    <a:tab pos="800100" algn="l"/>
                  </a:tabLst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7500" indent="-1143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-"/>
                  <a:tabLst>
                    <a:tab pos="800100" algn="l"/>
                  </a:tabLst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kern="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Direction </a:t>
                </a:r>
                <a14:m>
                  <m:oMath xmlns:m="http://schemas.openxmlformats.org/officeDocument/2006/math">
                    <m: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kern="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degree</m:t>
                    </m:r>
                    <m:r>
                      <a:rPr lang="en-US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largest</m:t>
                    </m:r>
                    <m: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weight</m:t>
                    </m:r>
                  </m:oMath>
                </a14:m>
                <a:endParaRPr lang="en-US" kern="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049" y="3394756"/>
                <a:ext cx="4490033" cy="1365330"/>
              </a:xfrm>
              <a:prstGeom prst="rect">
                <a:avLst/>
              </a:prstGeom>
              <a:blipFill rotWithShape="0">
                <a:blip r:embed="rId3"/>
                <a:stretch>
                  <a:fillRect l="-2446" t="-49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圖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42" y="3467531"/>
            <a:ext cx="1440000" cy="1440000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81" y="588825"/>
            <a:ext cx="1440000" cy="1440000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81" y="2028178"/>
            <a:ext cx="1440000" cy="1440000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81" y="3467531"/>
            <a:ext cx="1440000" cy="1440000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12" y="591763"/>
            <a:ext cx="1440000" cy="1440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81" y="2031673"/>
            <a:ext cx="1440000" cy="1440000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6127109" y="1659410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74" name="矩形 73"/>
          <p:cNvSpPr/>
          <p:nvPr/>
        </p:nvSpPr>
        <p:spPr>
          <a:xfrm>
            <a:off x="6127512" y="3090300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562235" y="1659410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566783" y="3102341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13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79" name="表格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45856"/>
              </p:ext>
            </p:extLst>
          </p:nvPr>
        </p:nvGraphicFramePr>
        <p:xfrm>
          <a:off x="41878" y="4996181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0" name="直線單箭頭接點 79"/>
          <p:cNvCxnSpPr/>
          <p:nvPr/>
        </p:nvCxnSpPr>
        <p:spPr>
          <a:xfrm flipV="1">
            <a:off x="770192" y="5385226"/>
            <a:ext cx="100969" cy="233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表格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3996"/>
              </p:ext>
            </p:extLst>
          </p:nvPr>
        </p:nvGraphicFramePr>
        <p:xfrm>
          <a:off x="7629956" y="4972020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2" name="直線單箭頭接點 81"/>
          <p:cNvCxnSpPr/>
          <p:nvPr/>
        </p:nvCxnSpPr>
        <p:spPr>
          <a:xfrm>
            <a:off x="8313822" y="5614860"/>
            <a:ext cx="0" cy="22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56580" y="6234237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, </a:t>
            </a:r>
            <a:r>
              <a:rPr lang="en-US" dirty="0"/>
              <a:t>63.4 </a:t>
            </a:r>
            <a:r>
              <a:rPr lang="en-US" dirty="0" smtClean="0"/>
              <a:t>°</a:t>
            </a:r>
            <a:endParaRPr lang="en-US" dirty="0"/>
          </a:p>
        </p:txBody>
      </p:sp>
      <p:sp>
        <p:nvSpPr>
          <p:cNvPr id="84" name="矩形 83"/>
          <p:cNvSpPr/>
          <p:nvPr/>
        </p:nvSpPr>
        <p:spPr>
          <a:xfrm>
            <a:off x="7877531" y="6218647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, </a:t>
            </a:r>
            <a:r>
              <a:rPr lang="en-US" dirty="0"/>
              <a:t>270°</a:t>
            </a:r>
          </a:p>
        </p:txBody>
      </p:sp>
      <p:graphicFrame>
        <p:nvGraphicFramePr>
          <p:cNvPr id="85" name="表格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944283"/>
              </p:ext>
            </p:extLst>
          </p:nvPr>
        </p:nvGraphicFramePr>
        <p:xfrm>
          <a:off x="1527671" y="4996181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6" name="直線單箭頭接點 85"/>
          <p:cNvCxnSpPr/>
          <p:nvPr/>
        </p:nvCxnSpPr>
        <p:spPr>
          <a:xfrm flipH="1" flipV="1">
            <a:off x="2250340" y="5379114"/>
            <a:ext cx="5645" cy="239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807306" y="623423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 smtClean="0"/>
              <a:t>, 90 °</a:t>
            </a:r>
            <a:endParaRPr lang="en-US" dirty="0"/>
          </a:p>
        </p:txBody>
      </p:sp>
      <p:graphicFrame>
        <p:nvGraphicFramePr>
          <p:cNvPr id="88" name="表格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34217"/>
              </p:ext>
            </p:extLst>
          </p:nvPr>
        </p:nvGraphicFramePr>
        <p:xfrm>
          <a:off x="3038958" y="4996181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9" name="直線單箭頭接點 88"/>
          <p:cNvCxnSpPr/>
          <p:nvPr/>
        </p:nvCxnSpPr>
        <p:spPr>
          <a:xfrm flipH="1" flipV="1">
            <a:off x="3761627" y="5379114"/>
            <a:ext cx="5645" cy="239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3318593" y="623423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 smtClean="0"/>
              <a:t>, 90 °</a:t>
            </a:r>
            <a:endParaRPr lang="en-US" dirty="0"/>
          </a:p>
        </p:txBody>
      </p:sp>
      <p:graphicFrame>
        <p:nvGraphicFramePr>
          <p:cNvPr id="91" name="表格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60423"/>
              </p:ext>
            </p:extLst>
          </p:nvPr>
        </p:nvGraphicFramePr>
        <p:xfrm>
          <a:off x="4514675" y="4996181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2" name="直線單箭頭接點 91"/>
          <p:cNvCxnSpPr/>
          <p:nvPr/>
        </p:nvCxnSpPr>
        <p:spPr>
          <a:xfrm flipH="1" flipV="1">
            <a:off x="5055648" y="5352647"/>
            <a:ext cx="125679" cy="239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4642570" y="6225131"/>
            <a:ext cx="1121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, </a:t>
            </a:r>
            <a:r>
              <a:rPr lang="en-US" dirty="0"/>
              <a:t>116.6 </a:t>
            </a:r>
            <a:r>
              <a:rPr lang="en-US" dirty="0" smtClean="0"/>
              <a:t>°</a:t>
            </a:r>
            <a:endParaRPr lang="en-US" dirty="0"/>
          </a:p>
        </p:txBody>
      </p:sp>
      <p:graphicFrame>
        <p:nvGraphicFramePr>
          <p:cNvPr id="94" name="表格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698248"/>
              </p:ext>
            </p:extLst>
          </p:nvPr>
        </p:nvGraphicFramePr>
        <p:xfrm>
          <a:off x="6013908" y="5002484"/>
          <a:ext cx="1377125" cy="128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700" baseline="0" dirty="0" smtClean="0"/>
                        <a:t>(</a:t>
                      </a:r>
                      <a:r>
                        <a:rPr lang="en-US" altLang="zh-TW" sz="700" baseline="0" dirty="0" err="1" smtClean="0"/>
                        <a:t>x,y</a:t>
                      </a:r>
                      <a:r>
                        <a:rPr lang="en-US" altLang="zh-TW" sz="700" baseline="0" dirty="0" smtClean="0"/>
                        <a:t>)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1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/>
                        <a:t>0</a:t>
                      </a:r>
                      <a:endParaRPr lang="zh-TW" altLang="en-US" sz="7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7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5" name="直線單箭頭接點 94"/>
          <p:cNvCxnSpPr/>
          <p:nvPr/>
        </p:nvCxnSpPr>
        <p:spPr>
          <a:xfrm flipH="1" flipV="1">
            <a:off x="6440015" y="5379114"/>
            <a:ext cx="240546" cy="219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6235267" y="622513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, 135 °</a:t>
            </a:r>
            <a:endParaRPr lang="en-US" dirty="0"/>
          </a:p>
        </p:txBody>
      </p:sp>
      <p:sp>
        <p:nvSpPr>
          <p:cNvPr id="97" name="圓角矩形 96"/>
          <p:cNvSpPr/>
          <p:nvPr/>
        </p:nvSpPr>
        <p:spPr>
          <a:xfrm>
            <a:off x="443316" y="2129662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98" name="圓角矩形 97"/>
          <p:cNvSpPr/>
          <p:nvPr/>
        </p:nvSpPr>
        <p:spPr>
          <a:xfrm>
            <a:off x="382674" y="2065051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329016" y="1996312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cxnSp>
        <p:nvCxnSpPr>
          <p:cNvPr id="100" name="直線單箭頭接點 99"/>
          <p:cNvCxnSpPr/>
          <p:nvPr/>
        </p:nvCxnSpPr>
        <p:spPr>
          <a:xfrm flipV="1">
            <a:off x="106982" y="2465224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 flipV="1">
            <a:off x="3816606" y="2472241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01"/>
          <p:cNvSpPr/>
          <p:nvPr/>
        </p:nvSpPr>
        <p:spPr>
          <a:xfrm>
            <a:off x="659146" y="2129312"/>
            <a:ext cx="845409" cy="69058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</a:t>
            </a:r>
          </a:p>
          <a:p>
            <a:pPr algn="ctr"/>
            <a:r>
              <a:rPr 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lassifier</a:t>
            </a:r>
          </a:p>
        </p:txBody>
      </p:sp>
      <p:sp>
        <p:nvSpPr>
          <p:cNvPr id="103" name="圓角矩形 102"/>
          <p:cNvSpPr/>
          <p:nvPr/>
        </p:nvSpPr>
        <p:spPr>
          <a:xfrm>
            <a:off x="345981" y="939770"/>
            <a:ext cx="4051369" cy="724079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1621086" y="1094463"/>
            <a:ext cx="653388" cy="50467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Operator</a:t>
            </a:r>
            <a:endParaRPr lang="en-US" sz="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6" name="圓角矩形 105"/>
          <p:cNvSpPr/>
          <p:nvPr/>
        </p:nvSpPr>
        <p:spPr>
          <a:xfrm>
            <a:off x="3428367" y="1157449"/>
            <a:ext cx="786660" cy="382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9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圓角矩形 107"/>
              <p:cNvSpPr/>
              <p:nvPr/>
            </p:nvSpPr>
            <p:spPr>
              <a:xfrm>
                <a:off x="535825" y="1094909"/>
                <a:ext cx="898320" cy="5042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9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08" name="圓角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25" y="1094909"/>
                <a:ext cx="898320" cy="504228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108"/>
          <p:cNvCxnSpPr>
            <a:stCxn id="105" idx="3"/>
            <a:endCxn id="113" idx="5"/>
          </p:cNvCxnSpPr>
          <p:nvPr/>
        </p:nvCxnSpPr>
        <p:spPr>
          <a:xfrm flipV="1">
            <a:off x="2274474" y="1345300"/>
            <a:ext cx="187933" cy="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4215027" y="1347515"/>
            <a:ext cx="343087" cy="1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endCxn id="108" idx="1"/>
          </p:cNvCxnSpPr>
          <p:nvPr/>
        </p:nvCxnSpPr>
        <p:spPr>
          <a:xfrm>
            <a:off x="223764" y="1343285"/>
            <a:ext cx="312061" cy="3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113" idx="2"/>
            <a:endCxn id="106" idx="1"/>
          </p:cNvCxnSpPr>
          <p:nvPr/>
        </p:nvCxnSpPr>
        <p:spPr>
          <a:xfrm>
            <a:off x="3221402" y="1345300"/>
            <a:ext cx="206965" cy="3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平行四邊形 112"/>
              <p:cNvSpPr/>
              <p:nvPr/>
            </p:nvSpPr>
            <p:spPr>
              <a:xfrm>
                <a:off x="2396718" y="1082546"/>
                <a:ext cx="890372" cy="52550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9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13" name="平行四邊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18" y="1082546"/>
                <a:ext cx="890372" cy="525508"/>
              </a:xfrm>
              <a:prstGeom prst="parallelogram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單箭頭接點 113"/>
          <p:cNvCxnSpPr>
            <a:stCxn id="108" idx="3"/>
            <a:endCxn id="105" idx="1"/>
          </p:cNvCxnSpPr>
          <p:nvPr/>
        </p:nvCxnSpPr>
        <p:spPr>
          <a:xfrm flipV="1">
            <a:off x="1434145" y="1346800"/>
            <a:ext cx="186941" cy="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345981" y="884309"/>
            <a:ext cx="1066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</a:rPr>
              <a:t>SFEGO</a:t>
            </a:r>
            <a:endParaRPr lang="en-US" sz="1000" dirty="0">
              <a:solidFill>
                <a:srgbClr val="0070C0"/>
              </a:solidFill>
            </a:endParaRPr>
          </a:p>
        </p:txBody>
      </p:sp>
      <p:cxnSp>
        <p:nvCxnSpPr>
          <p:cNvPr id="116" name="直線單箭頭接點 115"/>
          <p:cNvCxnSpPr>
            <a:stCxn id="102" idx="3"/>
            <a:endCxn id="117" idx="1"/>
          </p:cNvCxnSpPr>
          <p:nvPr/>
        </p:nvCxnSpPr>
        <p:spPr>
          <a:xfrm>
            <a:off x="1504555" y="2474605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圓角矩形 116"/>
              <p:cNvSpPr/>
              <p:nvPr/>
            </p:nvSpPr>
            <p:spPr>
              <a:xfrm>
                <a:off x="1747312" y="2129764"/>
                <a:ext cx="854310" cy="690586"/>
              </a:xfrm>
              <a:prstGeom prst="roundRect">
                <a:avLst/>
              </a:prstGeom>
              <a:ln>
                <a:solidFill>
                  <a:srgbClr val="32CC5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Direction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17" name="圓角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12" y="2129764"/>
                <a:ext cx="854310" cy="690586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rgbClr val="32CC57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圓角矩形 117"/>
              <p:cNvSpPr/>
              <p:nvPr/>
            </p:nvSpPr>
            <p:spPr>
              <a:xfrm>
                <a:off x="2844379" y="2129312"/>
                <a:ext cx="984044" cy="69058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agnitude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18" name="圓角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79" y="2129312"/>
                <a:ext cx="984044" cy="690586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單箭頭接點 118"/>
          <p:cNvCxnSpPr>
            <a:stCxn id="117" idx="3"/>
            <a:endCxn id="118" idx="1"/>
          </p:cNvCxnSpPr>
          <p:nvPr/>
        </p:nvCxnSpPr>
        <p:spPr>
          <a:xfrm flipV="1">
            <a:off x="2601622" y="2474605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V="1">
            <a:off x="405223" y="1583327"/>
            <a:ext cx="1215863" cy="4646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2250340" y="1597637"/>
            <a:ext cx="1333618" cy="40056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378994" y="2819898"/>
                <a:ext cx="16408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94" y="2819898"/>
                <a:ext cx="1640834" cy="338554"/>
              </a:xfrm>
              <a:prstGeom prst="rect">
                <a:avLst/>
              </a:prstGeom>
              <a:blipFill rotWithShape="0">
                <a:blip r:embed="rId14"/>
                <a:stretch>
                  <a:fillRect l="-1859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標題 1"/>
          <p:cNvSpPr>
            <a:spLocks noGrp="1"/>
          </p:cNvSpPr>
          <p:nvPr>
            <p:ph type="title"/>
          </p:nvPr>
        </p:nvSpPr>
        <p:spPr>
          <a:xfrm>
            <a:off x="1139825" y="0"/>
            <a:ext cx="7329488" cy="762000"/>
          </a:xfrm>
        </p:spPr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2.3 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 operator – Analyze direction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35199" y="4515622"/>
            <a:ext cx="290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</a:p>
        </p:txBody>
      </p:sp>
      <p:sp>
        <p:nvSpPr>
          <p:cNvPr id="58" name="矩形 57"/>
          <p:cNvSpPr/>
          <p:nvPr/>
        </p:nvSpPr>
        <p:spPr>
          <a:xfrm>
            <a:off x="7560081" y="4522788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17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0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904875" y="2163779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44233" y="2099168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90575" y="2030429"/>
            <a:ext cx="3733800" cy="1112821"/>
          </a:xfrm>
          <a:prstGeom prst="roundRect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70C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68541" y="2499341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278165" y="2506358"/>
            <a:ext cx="544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120705" y="2163429"/>
            <a:ext cx="845409" cy="69058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</a:t>
            </a:r>
          </a:p>
          <a:p>
            <a:pPr algn="ctr"/>
            <a:r>
              <a:rPr 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lassifier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063556" y="912361"/>
            <a:ext cx="4051369" cy="724079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平行四邊形 10"/>
              <p:cNvSpPr/>
              <p:nvPr/>
            </p:nvSpPr>
            <p:spPr>
              <a:xfrm>
                <a:off x="243056" y="1138288"/>
                <a:ext cx="742680" cy="355176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1" name="平行四邊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56" y="1138288"/>
                <a:ext cx="742680" cy="355176"/>
              </a:xfrm>
              <a:prstGeom prst="parallelogram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圓角矩形 11"/>
          <p:cNvSpPr/>
          <p:nvPr/>
        </p:nvSpPr>
        <p:spPr>
          <a:xfrm>
            <a:off x="2338661" y="1067500"/>
            <a:ext cx="653388" cy="50422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perator</a:t>
            </a:r>
            <a:endParaRPr lang="en-US" sz="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145942" y="1130040"/>
            <a:ext cx="786660" cy="382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9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平行四邊形 13"/>
              <p:cNvSpPr/>
              <p:nvPr/>
            </p:nvSpPr>
            <p:spPr>
              <a:xfrm>
                <a:off x="5209447" y="1055137"/>
                <a:ext cx="783325" cy="52993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9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4" name="平行四邊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47" y="1055137"/>
                <a:ext cx="783325" cy="529938"/>
              </a:xfrm>
              <a:prstGeom prst="parallelogram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圓角矩形 14"/>
              <p:cNvSpPr/>
              <p:nvPr/>
            </p:nvSpPr>
            <p:spPr>
              <a:xfrm>
                <a:off x="1253400" y="1067500"/>
                <a:ext cx="898320" cy="5042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9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5" name="圓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00" y="1067500"/>
                <a:ext cx="898320" cy="50422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>
            <a:stCxn id="12" idx="3"/>
            <a:endCxn id="20" idx="5"/>
          </p:cNvCxnSpPr>
          <p:nvPr/>
        </p:nvCxnSpPr>
        <p:spPr>
          <a:xfrm flipV="1">
            <a:off x="2992049" y="1317891"/>
            <a:ext cx="187933" cy="1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3" idx="3"/>
            <a:endCxn id="14" idx="5"/>
          </p:cNvCxnSpPr>
          <p:nvPr/>
        </p:nvCxnSpPr>
        <p:spPr>
          <a:xfrm flipV="1">
            <a:off x="4932602" y="1320106"/>
            <a:ext cx="343087" cy="1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5" idx="1"/>
          </p:cNvCxnSpPr>
          <p:nvPr/>
        </p:nvCxnSpPr>
        <p:spPr>
          <a:xfrm>
            <a:off x="941339" y="1315876"/>
            <a:ext cx="312061" cy="3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20" idx="2"/>
            <a:endCxn id="13" idx="1"/>
          </p:cNvCxnSpPr>
          <p:nvPr/>
        </p:nvCxnSpPr>
        <p:spPr>
          <a:xfrm>
            <a:off x="3938977" y="1317891"/>
            <a:ext cx="206965" cy="3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平行四邊形 19"/>
              <p:cNvSpPr/>
              <p:nvPr/>
            </p:nvSpPr>
            <p:spPr>
              <a:xfrm>
                <a:off x="3114293" y="1055137"/>
                <a:ext cx="890372" cy="52550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9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0" name="平行四邊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293" y="1055137"/>
                <a:ext cx="890372" cy="525508"/>
              </a:xfrm>
              <a:prstGeom prst="parallelogram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stCxn id="15" idx="3"/>
            <a:endCxn id="12" idx="1"/>
          </p:cNvCxnSpPr>
          <p:nvPr/>
        </p:nvCxnSpPr>
        <p:spPr>
          <a:xfrm>
            <a:off x="2151720" y="1319614"/>
            <a:ext cx="18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63556" y="856900"/>
            <a:ext cx="1066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</a:rPr>
              <a:t>SFEGO</a:t>
            </a:r>
            <a:endParaRPr lang="en-US" sz="1000" dirty="0">
              <a:solidFill>
                <a:srgbClr val="0070C0"/>
              </a:solidFill>
            </a:endParaRPr>
          </a:p>
        </p:txBody>
      </p:sp>
      <p:cxnSp>
        <p:nvCxnSpPr>
          <p:cNvPr id="23" name="直線單箭頭接點 22"/>
          <p:cNvCxnSpPr>
            <a:stCxn id="9" idx="3"/>
            <a:endCxn id="24" idx="1"/>
          </p:cNvCxnSpPr>
          <p:nvPr/>
        </p:nvCxnSpPr>
        <p:spPr>
          <a:xfrm>
            <a:off x="1966114" y="2508722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圓角矩形 23"/>
              <p:cNvSpPr/>
              <p:nvPr/>
            </p:nvSpPr>
            <p:spPr>
              <a:xfrm>
                <a:off x="2208871" y="2163881"/>
                <a:ext cx="854310" cy="69058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direction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4" name="圓角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71" y="2163881"/>
                <a:ext cx="854310" cy="69058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圓角矩形 24"/>
              <p:cNvSpPr/>
              <p:nvPr/>
            </p:nvSpPr>
            <p:spPr>
              <a:xfrm>
                <a:off x="3305938" y="2163429"/>
                <a:ext cx="984044" cy="690586"/>
              </a:xfrm>
              <a:prstGeom prst="roundRect">
                <a:avLst/>
              </a:prstGeom>
              <a:ln>
                <a:solidFill>
                  <a:srgbClr val="32CC5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Analyze</a:t>
                </a:r>
              </a:p>
              <a:p>
                <a:pPr algn="ctr"/>
                <a:r>
                  <a:rPr lang="en-US" sz="12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agnitude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5" name="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38" y="2163429"/>
                <a:ext cx="984044" cy="690586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32CC57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>
            <a:stCxn id="24" idx="3"/>
            <a:endCxn id="25" idx="1"/>
          </p:cNvCxnSpPr>
          <p:nvPr/>
        </p:nvCxnSpPr>
        <p:spPr>
          <a:xfrm flipV="1">
            <a:off x="3063181" y="2508722"/>
            <a:ext cx="242757" cy="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971550" y="1565849"/>
            <a:ext cx="1428750" cy="462977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 flipV="1">
            <a:off x="2992049" y="1577226"/>
            <a:ext cx="1313107" cy="45358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40553" y="2854015"/>
                <a:ext cx="16408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53" y="2854015"/>
                <a:ext cx="1640834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223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43056" y="3382823"/>
                <a:ext cx="5749716" cy="2232006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Magnitude</a:t>
                </a:r>
                <a:r>
                  <a:rPr lang="zh-TW" altLang="en-US" sz="2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US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:r>
                  <a:rPr lang="en-US" sz="18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Largest weight sliding window: </a:t>
                </a:r>
                <a:r>
                  <a:rPr lang="en-US" sz="1800" dirty="0" smtClean="0">
                    <a:solidFill>
                      <a:srgbClr val="00B050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Largest Window</a:t>
                </a:r>
              </a:p>
              <a:p>
                <a:pPr lvl="1"/>
                <a:r>
                  <a:rPr lang="en-US" sz="18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Opposite sliding window: </a:t>
                </a:r>
                <a:r>
                  <a:rPr lang="en-US" sz="1800" dirty="0" smtClean="0">
                    <a:solidFill>
                      <a:srgbClr val="C00000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Opposite Window</a:t>
                </a:r>
              </a:p>
              <a:p>
                <a:pPr lvl="1"/>
                <a:r>
                  <a:rPr lang="en-US" sz="18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Ignore the pixel out of image size</a:t>
                </a:r>
              </a:p>
              <a:p>
                <a:pPr lvl="1"/>
                <a:r>
                  <a:rPr lang="en-US" sz="18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The </a:t>
                </a:r>
                <a:r>
                  <a:rPr lang="en-US" sz="18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magnitude of gradient is </a:t>
                </a:r>
              </a:p>
            </p:txBody>
          </p:sp>
        </mc:Choice>
        <mc:Fallback xmlns="">
          <p:sp>
            <p:nvSpPr>
              <p:cNvPr id="3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056" y="3382823"/>
                <a:ext cx="5749716" cy="2232006"/>
              </a:xfrm>
              <a:blipFill rotWithShape="0">
                <a:blip r:embed="rId9"/>
                <a:stretch>
                  <a:fillRect l="-1485" t="-1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2.3 Gradient-liked operator – Analyze magnitude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97" y="529726"/>
            <a:ext cx="1440000" cy="14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72" y="1967023"/>
            <a:ext cx="1440000" cy="144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08" y="3405145"/>
            <a:ext cx="1440000" cy="144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72" y="529726"/>
            <a:ext cx="1440000" cy="144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76" y="1967491"/>
            <a:ext cx="1440000" cy="14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49" y="3405479"/>
            <a:ext cx="1440000" cy="1440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148693" y="1597915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43" name="矩形 42"/>
          <p:cNvSpPr/>
          <p:nvPr/>
        </p:nvSpPr>
        <p:spPr>
          <a:xfrm>
            <a:off x="6149096" y="3028805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44435" y="4450967"/>
            <a:ext cx="290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</a:p>
        </p:txBody>
      </p:sp>
      <p:sp>
        <p:nvSpPr>
          <p:cNvPr id="45" name="矩形 44"/>
          <p:cNvSpPr/>
          <p:nvPr/>
        </p:nvSpPr>
        <p:spPr>
          <a:xfrm>
            <a:off x="7583819" y="1597915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69317" y="3040846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13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69317" y="4458133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17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68541" y="5322074"/>
                <a:ext cx="5326073" cy="927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𝐿𝑎𝑟𝑔𝑒𝑠𝑡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𝑂𝑝𝑝𝑜𝑠𝑖𝑡𝑒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1" y="5322074"/>
                <a:ext cx="5326073" cy="927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84899"/>
              </p:ext>
            </p:extLst>
          </p:nvPr>
        </p:nvGraphicFramePr>
        <p:xfrm>
          <a:off x="6862038" y="4923535"/>
          <a:ext cx="1700070" cy="1587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00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00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0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00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17436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1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1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900" baseline="0" dirty="0" smtClean="0"/>
                        <a:t>(</a:t>
                      </a:r>
                      <a:r>
                        <a:rPr lang="en-US" altLang="zh-TW" sz="900" baseline="0" dirty="0" err="1" smtClean="0"/>
                        <a:t>x,y</a:t>
                      </a:r>
                      <a:r>
                        <a:rPr lang="en-US" altLang="zh-TW" sz="900" baseline="0" dirty="0" smtClean="0"/>
                        <a:t>)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1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0</a:t>
                      </a:r>
                      <a:endParaRPr lang="zh-TW" altLang="en-US" sz="900" baseline="0" dirty="0"/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7436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0352" marR="40352" marT="20178" marB="201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3" name="直線單箭頭接點 52"/>
          <p:cNvCxnSpPr/>
          <p:nvPr/>
        </p:nvCxnSpPr>
        <p:spPr>
          <a:xfrm>
            <a:off x="7721395" y="5729330"/>
            <a:ext cx="0" cy="22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014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2.4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Calculation of p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rojection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02017"/>
              </p:ext>
            </p:extLst>
          </p:nvPr>
        </p:nvGraphicFramePr>
        <p:xfrm>
          <a:off x="6395680" y="4382465"/>
          <a:ext cx="2402700" cy="2100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5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05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05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05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20135"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baseline="0" dirty="0" smtClean="0"/>
                        <a:t>(</a:t>
                      </a:r>
                      <a:r>
                        <a:rPr lang="en-US" altLang="zh-TW" sz="800" baseline="0" dirty="0" err="1" smtClean="0"/>
                        <a:t>x+i</a:t>
                      </a:r>
                      <a:r>
                        <a:rPr lang="en-US" altLang="zh-TW" sz="800" baseline="0" dirty="0" smtClean="0"/>
                        <a:t>, </a:t>
                      </a:r>
                      <a:r>
                        <a:rPr lang="en-US" altLang="zh-TW" sz="800" baseline="0" dirty="0" err="1" smtClean="0"/>
                        <a:t>y+j</a:t>
                      </a:r>
                      <a:r>
                        <a:rPr lang="en-US" altLang="zh-TW" sz="800" baseline="0" dirty="0" smtClean="0"/>
                        <a:t>)</a:t>
                      </a:r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135"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135"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baseline="0" dirty="0" smtClean="0"/>
                        <a:t>C</a:t>
                      </a:r>
                    </a:p>
                    <a:p>
                      <a:pPr algn="ctr"/>
                      <a:r>
                        <a:rPr lang="en-US" altLang="zh-TW" sz="800" baseline="0" dirty="0" smtClean="0"/>
                        <a:t>(</a:t>
                      </a:r>
                      <a:r>
                        <a:rPr lang="en-US" altLang="zh-TW" sz="800" baseline="0" dirty="0" err="1" smtClean="0"/>
                        <a:t>x,y</a:t>
                      </a:r>
                      <a:r>
                        <a:rPr lang="en-US" altLang="zh-TW" sz="800" baseline="0" dirty="0" smtClean="0"/>
                        <a:t>)</a:t>
                      </a:r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/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135"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0135"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3347" marR="43347" marT="21674" marB="216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7722589" y="4859383"/>
            <a:ext cx="193503" cy="47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2331765"/>
                <a:ext cx="5815438" cy="806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𝑆𝐹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𝑖𝑟𝑐𝑢𝑙𝑎𝑟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</m:d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zh-TW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</m:d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𝐶𝑖𝑟𝑐𝑢𝑙𝑎𝑟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𝑀𝑎𝑠𝑘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1765"/>
                <a:ext cx="5815438" cy="806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5" y="2891478"/>
            <a:ext cx="144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75" y="21003"/>
            <a:ext cx="144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75" y="1455012"/>
            <a:ext cx="144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75" y="2897735"/>
            <a:ext cx="144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5" y="21500"/>
            <a:ext cx="144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5" y="1461003"/>
            <a:ext cx="1440000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842291" y="4936540"/>
                <a:ext cx="33547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91" y="4936540"/>
                <a:ext cx="335476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57356" y="1085680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35" name="矩形 34"/>
          <p:cNvSpPr/>
          <p:nvPr/>
        </p:nvSpPr>
        <p:spPr>
          <a:xfrm>
            <a:off x="6157759" y="2516570"/>
            <a:ext cx="3129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72148" y="3938732"/>
            <a:ext cx="290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</a:p>
        </p:txBody>
      </p:sp>
      <p:sp>
        <p:nvSpPr>
          <p:cNvPr id="37" name="矩形 36"/>
          <p:cNvSpPr/>
          <p:nvPr/>
        </p:nvSpPr>
        <p:spPr>
          <a:xfrm>
            <a:off x="7611532" y="1085680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97030" y="2528611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13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97030" y="3945898"/>
            <a:ext cx="441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17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944126" y="964824"/>
            <a:ext cx="4051369" cy="724079"/>
          </a:xfrm>
          <a:prstGeom prst="round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平行四邊形 53"/>
              <p:cNvSpPr/>
              <p:nvPr/>
            </p:nvSpPr>
            <p:spPr>
              <a:xfrm>
                <a:off x="123626" y="1190751"/>
                <a:ext cx="742680" cy="355176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4" name="平行四邊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6" y="1190751"/>
                <a:ext cx="742680" cy="355176"/>
              </a:xfrm>
              <a:prstGeom prst="parallelogram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圓角矩形 54"/>
          <p:cNvSpPr/>
          <p:nvPr/>
        </p:nvSpPr>
        <p:spPr>
          <a:xfrm>
            <a:off x="2219231" y="1119963"/>
            <a:ext cx="653388" cy="5042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Gradient-liked</a:t>
            </a:r>
          </a:p>
          <a:p>
            <a:pPr algn="ctr"/>
            <a:r>
              <a:rPr lang="en-US" sz="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sz="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perator</a:t>
            </a:r>
            <a:endParaRPr lang="en-US" sz="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4026512" y="1182503"/>
            <a:ext cx="786660" cy="382925"/>
          </a:xfrm>
          <a:prstGeom prst="roundRect">
            <a:avLst/>
          </a:prstGeom>
          <a:ln>
            <a:solidFill>
              <a:srgbClr val="FF5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Projection</a:t>
            </a:r>
            <a:endParaRPr lang="en-US" sz="9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平行四邊形 56"/>
              <p:cNvSpPr/>
              <p:nvPr/>
            </p:nvSpPr>
            <p:spPr>
              <a:xfrm>
                <a:off x="5090017" y="1107600"/>
                <a:ext cx="783325" cy="52993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9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9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7" name="平行四邊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17" y="1107600"/>
                <a:ext cx="783325" cy="529938"/>
              </a:xfrm>
              <a:prstGeom prst="parallelogram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圓角矩形 57"/>
              <p:cNvSpPr/>
              <p:nvPr/>
            </p:nvSpPr>
            <p:spPr>
              <a:xfrm>
                <a:off x="1133970" y="1119963"/>
                <a:ext cx="898320" cy="5042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Circular</a:t>
                </a:r>
              </a:p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mask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sz="900" b="0" i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8" name="圓角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70" y="1119963"/>
                <a:ext cx="898320" cy="504228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單箭頭接點 58"/>
          <p:cNvCxnSpPr>
            <a:stCxn id="55" idx="3"/>
          </p:cNvCxnSpPr>
          <p:nvPr/>
        </p:nvCxnSpPr>
        <p:spPr>
          <a:xfrm flipV="1">
            <a:off x="2872619" y="1370355"/>
            <a:ext cx="187933" cy="1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6" idx="3"/>
            <a:endCxn id="57" idx="5"/>
          </p:cNvCxnSpPr>
          <p:nvPr/>
        </p:nvCxnSpPr>
        <p:spPr>
          <a:xfrm flipV="1">
            <a:off x="4813172" y="1372569"/>
            <a:ext cx="343087" cy="1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4" idx="2"/>
          </p:cNvCxnSpPr>
          <p:nvPr/>
        </p:nvCxnSpPr>
        <p:spPr>
          <a:xfrm>
            <a:off x="821909" y="1368339"/>
            <a:ext cx="312061" cy="3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63" idx="2"/>
            <a:endCxn id="56" idx="1"/>
          </p:cNvCxnSpPr>
          <p:nvPr/>
        </p:nvCxnSpPr>
        <p:spPr>
          <a:xfrm>
            <a:off x="3819547" y="1370354"/>
            <a:ext cx="206965" cy="3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平行四邊形 62"/>
              <p:cNvSpPr/>
              <p:nvPr/>
            </p:nvSpPr>
            <p:spPr>
              <a:xfrm>
                <a:off x="2994863" y="1107600"/>
                <a:ext cx="890372" cy="525508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Gradient result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9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9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63" name="平行四邊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863" y="1107600"/>
                <a:ext cx="890372" cy="525508"/>
              </a:xfrm>
              <a:prstGeom prst="parallelogram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>
            <a:stCxn id="58" idx="3"/>
            <a:endCxn id="55" idx="1"/>
          </p:cNvCxnSpPr>
          <p:nvPr/>
        </p:nvCxnSpPr>
        <p:spPr>
          <a:xfrm>
            <a:off x="2032290" y="1372077"/>
            <a:ext cx="18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944126" y="909363"/>
            <a:ext cx="1066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>
                <a:solidFill>
                  <a:srgbClr val="0070C0"/>
                </a:solidFill>
              </a:rPr>
              <a:t>SFEGO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66" name="內容版面配置區 2"/>
          <p:cNvSpPr>
            <a:spLocks noGrp="1"/>
          </p:cNvSpPr>
          <p:nvPr>
            <p:ph idx="1"/>
          </p:nvPr>
        </p:nvSpPr>
        <p:spPr>
          <a:xfrm>
            <a:off x="8626" y="1889243"/>
            <a:ext cx="5776188" cy="435023"/>
          </a:xfrm>
        </p:spPr>
        <p:txBody>
          <a:bodyPr/>
          <a:lstStyle/>
          <a:p>
            <a:r>
              <a:rPr lang="en-US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frame is defined as</a:t>
            </a:r>
            <a:endParaRPr lang="en-US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弧形 5"/>
          <p:cNvSpPr/>
          <p:nvPr/>
        </p:nvSpPr>
        <p:spPr>
          <a:xfrm>
            <a:off x="7565196" y="5106529"/>
            <a:ext cx="462251" cy="455974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7703379" y="5329500"/>
            <a:ext cx="57847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3" y="3377949"/>
            <a:ext cx="2022380" cy="202238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11" y="3377949"/>
            <a:ext cx="2022380" cy="2022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22591" y="5400329"/>
                <a:ext cx="1553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91" y="5400329"/>
                <a:ext cx="1553694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567658" y="5400329"/>
                <a:ext cx="1565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658" y="5400329"/>
                <a:ext cx="1565685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1695528" y="4009884"/>
            <a:ext cx="336762" cy="3367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橢圓 42"/>
          <p:cNvSpPr/>
          <p:nvPr/>
        </p:nvSpPr>
        <p:spPr>
          <a:xfrm>
            <a:off x="4240931" y="4163787"/>
            <a:ext cx="58003" cy="580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5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2.5 Result comparison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82575" y="979054"/>
                <a:ext cx="8404225" cy="5792682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Compare MEEMD and SFEGO using correlation coefficient</a:t>
                </a:r>
              </a:p>
              <a:p>
                <a:pPr marL="0" indent="0">
                  <a:buNone/>
                </a:pPr>
                <a:endParaRPr lang="en-US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Correlation </a:t>
                </a:r>
                <a:r>
                  <a:rPr lang="en-US" altLang="zh-TW" sz="2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Coefficient:</a:t>
                </a:r>
              </a:p>
              <a:p>
                <a:pPr marL="0" indent="0">
                  <a:buNone/>
                </a:pPr>
                <a:endParaRPr lang="en-US" altLang="zh-TW" sz="24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𝒙𝒚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endParaRPr lang="en-US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575" y="979054"/>
                <a:ext cx="8404225" cy="5792682"/>
              </a:xfrm>
              <a:blipFill rotWithShape="0">
                <a:blip r:embed="rId3"/>
                <a:stretch>
                  <a:fillRect l="-943" t="-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9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3.1 Decomposition of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 square border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27" y="972671"/>
            <a:ext cx="1219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94420" y="139760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8" name="矩形 7"/>
          <p:cNvSpPr/>
          <p:nvPr/>
        </p:nvSpPr>
        <p:spPr>
          <a:xfrm>
            <a:off x="3281716" y="139760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4" name="矩形 13"/>
          <p:cNvSpPr/>
          <p:nvPr/>
        </p:nvSpPr>
        <p:spPr>
          <a:xfrm>
            <a:off x="828961" y="620363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</a:t>
            </a:r>
            <a:r>
              <a:rPr lang="zh-TW" altLang="en-US" sz="1200" dirty="0" smtClean="0"/>
              <a:t>1</a:t>
            </a:r>
            <a:endParaRPr lang="zh-TW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013098" y="620363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BIMF2</a:t>
            </a:r>
            <a:endParaRPr lang="zh-TW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3227800" y="620363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BIMF3</a:t>
            </a:r>
            <a:endParaRPr lang="zh-TW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4443859" y="6203636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BIMF4</a:t>
            </a:r>
            <a:endParaRPr lang="zh-TW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86869" y="5076362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19" name="矩形 18"/>
          <p:cNvSpPr/>
          <p:nvPr/>
        </p:nvSpPr>
        <p:spPr>
          <a:xfrm>
            <a:off x="576193" y="3392812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</a:t>
            </a:r>
            <a:r>
              <a:rPr lang="en-US" altLang="zh-TW" sz="1000" dirty="0"/>
              <a:t>, 0.65406</a:t>
            </a:r>
            <a:endParaRPr lang="zh-TW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86876" y="3848356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904285" y="3538616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6, 0.94775</a:t>
            </a:r>
            <a:endParaRPr lang="zh-TW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6062467" y="2690584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6055483" y="3934027"/>
            <a:ext cx="492443" cy="97719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Original</a:t>
            </a:r>
            <a:endParaRPr lang="zh-TW" altLang="en-US" sz="2000" dirty="0"/>
          </a:p>
        </p:txBody>
      </p:sp>
      <p:sp>
        <p:nvSpPr>
          <p:cNvPr id="37" name="矩形 36"/>
          <p:cNvSpPr/>
          <p:nvPr/>
        </p:nvSpPr>
        <p:spPr>
          <a:xfrm>
            <a:off x="6092598" y="5181102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40" name="矩形 39"/>
          <p:cNvSpPr/>
          <p:nvPr/>
        </p:nvSpPr>
        <p:spPr>
          <a:xfrm>
            <a:off x="6354764" y="62128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BIMF1</a:t>
            </a:r>
            <a:r>
              <a:rPr lang="en-US" altLang="zh-TW" sz="1200" dirty="0"/>
              <a:t>, 0.516775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7653325" y="6203634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BIMF2</a:t>
            </a:r>
            <a:r>
              <a:rPr lang="en-US" altLang="zh-TW" sz="1200" dirty="0"/>
              <a:t>, 0.948451</a:t>
            </a:r>
            <a:endParaRPr lang="zh-TW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6506248" y="2217840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/>
              <a:t>(R</a:t>
            </a:r>
            <a:r>
              <a:rPr lang="en-US" altLang="zh-TW" sz="1000"/>
              <a:t>, </a:t>
            </a:r>
            <a:r>
              <a:rPr lang="en-US" altLang="zh-TW" sz="1000" smtClean="0"/>
              <a:t>Correlation)</a:t>
            </a:r>
            <a:endParaRPr lang="en-US" altLang="zh-TW" sz="1000" dirty="0" smtClean="0"/>
          </a:p>
          <a:p>
            <a:pPr algn="ctr"/>
            <a:r>
              <a:rPr lang="zh-TW" altLang="en-US" sz="1000" dirty="0" smtClean="0"/>
              <a:t>1, </a:t>
            </a:r>
            <a:r>
              <a:rPr lang="en-US" sz="1000" dirty="0"/>
              <a:t>0.534762</a:t>
            </a:r>
            <a:endParaRPr lang="zh-TW" altLang="en-US" sz="1000" dirty="0"/>
          </a:p>
        </p:txBody>
      </p:sp>
      <p:sp>
        <p:nvSpPr>
          <p:cNvPr id="45" name="矩形 44"/>
          <p:cNvSpPr/>
          <p:nvPr/>
        </p:nvSpPr>
        <p:spPr>
          <a:xfrm>
            <a:off x="7865516" y="23233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7, 0.982886</a:t>
            </a:r>
            <a:endParaRPr lang="zh-TW" altLang="en-US" sz="10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70" y="5009561"/>
            <a:ext cx="1219200" cy="1219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8" y="5009561"/>
            <a:ext cx="1219200" cy="12192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56" y="5009689"/>
            <a:ext cx="1219200" cy="12192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1" y="5009561"/>
            <a:ext cx="1219200" cy="12192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9" y="971050"/>
            <a:ext cx="1219200" cy="12192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4" y="952718"/>
            <a:ext cx="1219200" cy="12192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7" y="3796980"/>
            <a:ext cx="1219200" cy="12192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41" y="3797570"/>
            <a:ext cx="1219200" cy="12192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52" y="3788850"/>
            <a:ext cx="1219200" cy="12192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26" y="3787422"/>
            <a:ext cx="1219200" cy="12192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1" y="2570661"/>
            <a:ext cx="1219200" cy="12192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54" y="5004295"/>
            <a:ext cx="1219200" cy="12192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54" y="2570156"/>
            <a:ext cx="1219200" cy="12192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26" y="5003538"/>
            <a:ext cx="1219200" cy="121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3601034" y="2177970"/>
                <a:ext cx="14537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⁡(0.3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034" y="2177970"/>
                <a:ext cx="1453731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1681" r="-2941" b="-387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257194" y="2706757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128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128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pixels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8020" y="0"/>
            <a:ext cx="3745980" cy="22507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47827" y="430796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C</a:t>
            </a:r>
            <a:r>
              <a:rPr lang="zh-TW" altLang="en-US" sz="800" dirty="0" smtClean="0"/>
              <a:t>orrelation</a:t>
            </a:r>
            <a:endParaRPr lang="zh-TW" altLang="en-US" sz="800" dirty="0"/>
          </a:p>
        </p:txBody>
      </p:sp>
      <p:sp>
        <p:nvSpPr>
          <p:cNvPr id="4" name="矩形 3"/>
          <p:cNvSpPr/>
          <p:nvPr/>
        </p:nvSpPr>
        <p:spPr>
          <a:xfrm>
            <a:off x="8688050" y="2035259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20280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3.1 Decomposition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square border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FFT (left) and histogram of FFT (right)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42" y="3044224"/>
            <a:ext cx="4581525" cy="2743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97334" y="5342990"/>
            <a:ext cx="671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Frequency</a:t>
            </a:r>
          </a:p>
        </p:txBody>
      </p:sp>
      <p:sp>
        <p:nvSpPr>
          <p:cNvPr id="12" name="矩形 11"/>
          <p:cNvSpPr/>
          <p:nvPr/>
        </p:nvSpPr>
        <p:spPr>
          <a:xfrm>
            <a:off x="3808557" y="3218182"/>
            <a:ext cx="6431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Amplitude</a:t>
            </a:r>
            <a:endParaRPr lang="zh-TW" altLang="en-US" sz="800" dirty="0"/>
          </a:p>
        </p:txBody>
      </p:sp>
      <p:pic>
        <p:nvPicPr>
          <p:cNvPr id="16" name="內容版面配置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697" y="47876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5" y="2347743"/>
            <a:ext cx="1219200" cy="12192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69" y="2348333"/>
            <a:ext cx="1219200" cy="1219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3" y="4788228"/>
            <a:ext cx="1219200" cy="12192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73280" y="2462335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376151" y="5115430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05" y="3569028"/>
            <a:ext cx="1219200" cy="12192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5" y="3569028"/>
            <a:ext cx="1219200" cy="12192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71323" y="3847717"/>
            <a:ext cx="492443" cy="66300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Filter</a:t>
            </a:r>
          </a:p>
        </p:txBody>
      </p:sp>
      <p:sp>
        <p:nvSpPr>
          <p:cNvPr id="27" name="矩形 26"/>
          <p:cNvSpPr/>
          <p:nvPr/>
        </p:nvSpPr>
        <p:spPr>
          <a:xfrm>
            <a:off x="965454" y="1987442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</a:t>
            </a:r>
            <a:r>
              <a:rPr lang="en-US" altLang="zh-TW" sz="1000" dirty="0"/>
              <a:t>, </a:t>
            </a:r>
            <a:r>
              <a:rPr lang="en-US" altLang="zh-TW" sz="1000" dirty="0"/>
              <a:t>0.564408</a:t>
            </a:r>
            <a:endParaRPr lang="zh-TW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2293546" y="21332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6, </a:t>
            </a:r>
            <a:r>
              <a:rPr lang="en-US" altLang="zh-TW" sz="1000" dirty="0"/>
              <a:t>0.975439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490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3.2 Decomposition of a different spatial frequency 2D signal</a:t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" y="964493"/>
            <a:ext cx="1080000" cy="108000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16" y="2250348"/>
            <a:ext cx="1080000" cy="10800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87490" y="260568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6" y="2324073"/>
            <a:ext cx="1080000" cy="1080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-18163" y="263484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83" y="970599"/>
            <a:ext cx="1080000" cy="1087866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3015067" y="132593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463" y="970599"/>
            <a:ext cx="1080000" cy="1080000"/>
          </a:xfrm>
          <a:prstGeom prst="rect">
            <a:avLst/>
          </a:prstGeom>
          <a:noFill/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57" y="964493"/>
            <a:ext cx="1080000" cy="1080000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4558151" y="132593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785034" y="2356368"/>
                <a:ext cx="302226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 (64,64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34" y="2356368"/>
                <a:ext cx="3022263" cy="307777"/>
              </a:xfrm>
              <a:prstGeom prst="rect">
                <a:avLst/>
              </a:prstGeom>
              <a:blipFill rotWithShape="0">
                <a:blip r:embed="rId9"/>
                <a:stretch>
                  <a:fillRect t="-102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20350" y="2111141"/>
                <a:ext cx="458088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effectLst/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0" smtClean="0">
                          <a:effectLst/>
                          <a:latin typeface="Cambria Math" panose="02040503050406030204" pitchFamily="18" charset="0"/>
                        </a:rPr>
                        <m:t>1=</m:t>
                      </m:r>
                      <m:func>
                        <m:func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kern="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0" ker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0.2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</m:d>
                        </m:e>
                      </m:func>
                      <m:r>
                        <a:rPr lang="en-US" sz="1400" b="0" i="0" ker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ker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1400" b="0" i="0" kern="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(3</m:t>
                      </m:r>
                      <m:r>
                        <a:rPr lang="en-US" sz="1400" b="0" i="0" ker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2,32) (32,96) (96,96)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50" y="2111141"/>
                <a:ext cx="4580889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859328" y="2598853"/>
                <a:ext cx="20735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328" y="2598853"/>
                <a:ext cx="207355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73701" y="3615416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128</a:t>
            </a:r>
            <a:r>
              <a:rPr lang="zh-TW" alt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</a:t>
            </a:r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128</a:t>
            </a:r>
            <a:r>
              <a:rPr lang="zh-TW" alt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zh-TW" alt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pixels</a:t>
            </a:r>
            <a:endParaRPr lang="en-US" altLang="zh-TW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85211" y="629389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</a:t>
            </a:r>
            <a:r>
              <a:rPr lang="zh-TW" altLang="en-US" sz="1200" dirty="0" smtClean="0"/>
              <a:t>1</a:t>
            </a:r>
            <a:endParaRPr lang="zh-TW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2269348" y="629389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BIMF2</a:t>
            </a:r>
            <a:endParaRPr lang="zh-TW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3484050" y="629389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BIMF3</a:t>
            </a:r>
            <a:endParaRPr lang="zh-TW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4700109" y="6293896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BIMF4</a:t>
            </a:r>
            <a:endParaRPr lang="zh-TW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290367" y="5166622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50" name="矩形 49"/>
          <p:cNvSpPr/>
          <p:nvPr/>
        </p:nvSpPr>
        <p:spPr>
          <a:xfrm>
            <a:off x="2001736" y="3493777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/>
              <a:t>3</a:t>
            </a:r>
            <a:r>
              <a:rPr lang="en-US" altLang="zh-TW" sz="1000" dirty="0" smtClean="0"/>
              <a:t>, </a:t>
            </a:r>
            <a:r>
              <a:rPr lang="en-US" sz="1000" dirty="0"/>
              <a:t>0.89478</a:t>
            </a:r>
            <a:endParaRPr lang="zh-TW" altLang="en-US" sz="1000" dirty="0"/>
          </a:p>
        </p:txBody>
      </p:sp>
      <p:sp>
        <p:nvSpPr>
          <p:cNvPr id="52" name="矩形 51"/>
          <p:cNvSpPr/>
          <p:nvPr/>
        </p:nvSpPr>
        <p:spPr>
          <a:xfrm>
            <a:off x="3323985" y="365696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9</a:t>
            </a:r>
            <a:r>
              <a:rPr lang="en-US" altLang="zh-TW" sz="1000" dirty="0" smtClean="0"/>
              <a:t>, </a:t>
            </a:r>
            <a:r>
              <a:rPr lang="en-US" sz="1000" dirty="0"/>
              <a:t>0.826249</a:t>
            </a:r>
            <a:endParaRPr lang="zh-TW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290372" y="3938616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2" y="5080884"/>
            <a:ext cx="1219200" cy="121920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44" y="5080884"/>
            <a:ext cx="1219200" cy="1219200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39" y="5080884"/>
            <a:ext cx="1219200" cy="1219200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84" y="5080884"/>
            <a:ext cx="1219200" cy="1219200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33" y="3888699"/>
            <a:ext cx="1219200" cy="1219200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33" y="3894888"/>
            <a:ext cx="1219200" cy="1219200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6373261" y="2315869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/>
              <a:t>(R, </a:t>
            </a:r>
            <a:r>
              <a:rPr lang="en-US" altLang="zh-TW" sz="1000" dirty="0" smtClean="0"/>
              <a:t>Correlation)</a:t>
            </a:r>
          </a:p>
          <a:p>
            <a:pPr algn="ctr"/>
            <a:r>
              <a:rPr lang="zh-TW" altLang="en-US" sz="1000" dirty="0" smtClean="0"/>
              <a:t>1</a:t>
            </a:r>
            <a:r>
              <a:rPr lang="en-US" altLang="zh-TW" sz="1000" dirty="0"/>
              <a:t>1</a:t>
            </a:r>
            <a:r>
              <a:rPr lang="zh-TW" altLang="en-US" sz="1000" dirty="0" smtClean="0"/>
              <a:t>, </a:t>
            </a:r>
            <a:r>
              <a:rPr lang="en-US" sz="1000" dirty="0"/>
              <a:t>0.963214</a:t>
            </a:r>
            <a:endParaRPr lang="zh-TW" altLang="en-US" sz="1000" dirty="0"/>
          </a:p>
        </p:txBody>
      </p:sp>
      <p:sp>
        <p:nvSpPr>
          <p:cNvPr id="84" name="矩形 83"/>
          <p:cNvSpPr/>
          <p:nvPr/>
        </p:nvSpPr>
        <p:spPr>
          <a:xfrm>
            <a:off x="7689387" y="2467101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sz="1000" dirty="0"/>
              <a:t>0.917121</a:t>
            </a:r>
            <a:endParaRPr lang="zh-TW" altLang="en-US" sz="1000" dirty="0"/>
          </a:p>
        </p:txBody>
      </p:sp>
      <p:sp>
        <p:nvSpPr>
          <p:cNvPr id="86" name="矩形 85"/>
          <p:cNvSpPr/>
          <p:nvPr/>
        </p:nvSpPr>
        <p:spPr>
          <a:xfrm>
            <a:off x="677275" y="3375560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F1</a:t>
            </a:r>
            <a:endParaRPr lang="zh-TW" altLang="en-US" sz="1200" dirty="0"/>
          </a:p>
        </p:txBody>
      </p:sp>
      <p:sp>
        <p:nvSpPr>
          <p:cNvPr id="87" name="矩形 86"/>
          <p:cNvSpPr/>
          <p:nvPr/>
        </p:nvSpPr>
        <p:spPr>
          <a:xfrm>
            <a:off x="2214240" y="3322202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F2</a:t>
            </a:r>
            <a:endParaRPr lang="zh-TW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4504373" y="3670014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6</a:t>
            </a:r>
            <a:r>
              <a:rPr lang="zh-TW" altLang="en-US" sz="1000" dirty="0" smtClean="0"/>
              <a:t>, </a:t>
            </a:r>
            <a:r>
              <a:rPr lang="en-US" sz="1000" dirty="0"/>
              <a:t>0.678332</a:t>
            </a:r>
            <a:endParaRPr lang="zh-TW" altLang="en-US" sz="1000" dirty="0"/>
          </a:p>
        </p:txBody>
      </p:sp>
      <p:sp>
        <p:nvSpPr>
          <p:cNvPr id="56" name="矩形 55"/>
          <p:cNvSpPr/>
          <p:nvPr/>
        </p:nvSpPr>
        <p:spPr>
          <a:xfrm>
            <a:off x="5886062" y="2761843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57" name="矩形 56"/>
          <p:cNvSpPr/>
          <p:nvPr/>
        </p:nvSpPr>
        <p:spPr>
          <a:xfrm>
            <a:off x="5879078" y="4005286"/>
            <a:ext cx="492443" cy="97719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Original</a:t>
            </a:r>
            <a:endParaRPr lang="zh-TW" altLang="en-US" sz="2000" dirty="0"/>
          </a:p>
        </p:txBody>
      </p:sp>
      <p:sp>
        <p:nvSpPr>
          <p:cNvPr id="16" name="矩形 15"/>
          <p:cNvSpPr/>
          <p:nvPr/>
        </p:nvSpPr>
        <p:spPr>
          <a:xfrm>
            <a:off x="1745312" y="858982"/>
            <a:ext cx="4381918" cy="1291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7532" y="2058465"/>
            <a:ext cx="279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F</a:t>
            </a:r>
            <a:endParaRPr lang="zh-TW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5916193" y="5252361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041" y="5108240"/>
            <a:ext cx="1219200" cy="1219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86" y="5104402"/>
            <a:ext cx="1219200" cy="1219200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7496168" y="6276009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BIMF2, 0.934953</a:t>
            </a:r>
            <a:endParaRPr lang="zh-TW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6221777" y="6284579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BIMF3, 0.796935</a:t>
            </a:r>
            <a:endParaRPr lang="zh-TW" altLang="en-US" sz="1200" dirty="0"/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1478616" y="2157443"/>
            <a:ext cx="277249" cy="1512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26" y="3858370"/>
            <a:ext cx="1219200" cy="1219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44" y="3860603"/>
            <a:ext cx="1219200" cy="1219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39" y="3855056"/>
            <a:ext cx="1219200" cy="1219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2" y="2688146"/>
            <a:ext cx="1219200" cy="12192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5" y="2696720"/>
            <a:ext cx="1219200" cy="1219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2278" y="462758"/>
            <a:ext cx="2793333" cy="1678323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6237647" y="756022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C</a:t>
            </a:r>
            <a:r>
              <a:rPr lang="zh-TW" altLang="en-US" sz="800" dirty="0" smtClean="0"/>
              <a:t>orrelation</a:t>
            </a:r>
            <a:endParaRPr lang="zh-TW" altLang="en-US" sz="800" dirty="0"/>
          </a:p>
        </p:txBody>
      </p:sp>
      <p:sp>
        <p:nvSpPr>
          <p:cNvPr id="58" name="矩形 57"/>
          <p:cNvSpPr/>
          <p:nvPr/>
        </p:nvSpPr>
        <p:spPr>
          <a:xfrm>
            <a:off x="8706252" y="2008038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1183700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7" y="3099686"/>
            <a:ext cx="4581525" cy="27432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307288" y="5439707"/>
            <a:ext cx="671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Frequency</a:t>
            </a:r>
          </a:p>
        </p:txBody>
      </p:sp>
      <p:sp>
        <p:nvSpPr>
          <p:cNvPr id="17" name="矩形 16"/>
          <p:cNvSpPr/>
          <p:nvPr/>
        </p:nvSpPr>
        <p:spPr>
          <a:xfrm>
            <a:off x="4318512" y="4533494"/>
            <a:ext cx="6431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Amplitude</a:t>
            </a:r>
            <a:endParaRPr lang="zh-TW" altLang="en-US" sz="800" dirty="0"/>
          </a:p>
        </p:txBody>
      </p:sp>
      <p:sp>
        <p:nvSpPr>
          <p:cNvPr id="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3.2 Decomposition of a different spatial frequency 2D signal</a:t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7067" y="482684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66" y="2381265"/>
            <a:ext cx="1219200" cy="12192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4" y="2383498"/>
            <a:ext cx="1219200" cy="1219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9" y="2386743"/>
            <a:ext cx="1219200" cy="12192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6" y="4826840"/>
            <a:ext cx="1219200" cy="12192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13" y="4822374"/>
            <a:ext cx="1219200" cy="1219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16185" y="2495857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30" name="矩形 29"/>
          <p:cNvSpPr/>
          <p:nvPr/>
        </p:nvSpPr>
        <p:spPr>
          <a:xfrm>
            <a:off x="116185" y="5150166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13" y="3607640"/>
            <a:ext cx="1219200" cy="12192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3" y="3607640"/>
            <a:ext cx="1219200" cy="12192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13" y="3607640"/>
            <a:ext cx="1219200" cy="12192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16185" y="3885739"/>
            <a:ext cx="492443" cy="66300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Filter</a:t>
            </a:r>
          </a:p>
        </p:txBody>
      </p:sp>
      <p:sp>
        <p:nvSpPr>
          <p:cNvPr id="35" name="矩形 34"/>
          <p:cNvSpPr/>
          <p:nvPr/>
        </p:nvSpPr>
        <p:spPr>
          <a:xfrm>
            <a:off x="606472" y="2007817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/>
              <a:t>3</a:t>
            </a:r>
            <a:r>
              <a:rPr lang="en-US" altLang="zh-TW" sz="1000" dirty="0" smtClean="0"/>
              <a:t>, </a:t>
            </a:r>
            <a:r>
              <a:rPr lang="en-US" sz="1000" dirty="0"/>
              <a:t>0.882264</a:t>
            </a:r>
            <a:endParaRPr lang="zh-TW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1928721" y="217100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9</a:t>
            </a:r>
            <a:r>
              <a:rPr lang="en-US" altLang="zh-TW" sz="1000" dirty="0" smtClean="0"/>
              <a:t>, </a:t>
            </a:r>
            <a:r>
              <a:rPr lang="en-US" sz="1000" dirty="0"/>
              <a:t>0.967939</a:t>
            </a:r>
            <a:endParaRPr lang="zh-TW" altLang="en-US" sz="1000" dirty="0"/>
          </a:p>
        </p:txBody>
      </p:sp>
      <p:sp>
        <p:nvSpPr>
          <p:cNvPr id="37" name="矩形 36"/>
          <p:cNvSpPr/>
          <p:nvPr/>
        </p:nvSpPr>
        <p:spPr>
          <a:xfrm>
            <a:off x="3109109" y="2184054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6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0.910425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02532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3.3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of 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Lena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4885" y="6308076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</a:t>
            </a:r>
            <a:r>
              <a:rPr lang="zh-TW" altLang="en-US" sz="1200" dirty="0" smtClean="0"/>
              <a:t>1</a:t>
            </a:r>
            <a:endParaRPr lang="zh-TW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2934474" y="6319534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BIMF2</a:t>
            </a:r>
            <a:endParaRPr lang="zh-TW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375360" y="6319534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BIMF3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815360" y="6319534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BIMF4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7254474" y="6313266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BIMF5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69033" y="5121430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10" name="矩形 9"/>
          <p:cNvSpPr/>
          <p:nvPr/>
        </p:nvSpPr>
        <p:spPr>
          <a:xfrm>
            <a:off x="1242478" y="3119218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0.734043</a:t>
            </a:r>
            <a:endParaRPr lang="zh-TW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2773794" y="326391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0.873041</a:t>
            </a:r>
            <a:endParaRPr lang="zh-TW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215545" y="326391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5, </a:t>
            </a:r>
            <a:r>
              <a:rPr lang="en-US" altLang="zh-TW" sz="1000" dirty="0"/>
              <a:t>0.883701</a:t>
            </a:r>
            <a:endParaRPr lang="zh-TW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5620278" y="326391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 smtClean="0"/>
              <a:t>2</a:t>
            </a:r>
            <a:r>
              <a:rPr lang="zh-TW" altLang="en-US" sz="1000" dirty="0" smtClean="0"/>
              <a:t> </a:t>
            </a:r>
            <a:r>
              <a:rPr lang="en-US" altLang="zh-TW" sz="1000" dirty="0"/>
              <a:t>0.879943</a:t>
            </a:r>
            <a:endParaRPr lang="zh-TW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7059391" y="3258267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2</a:t>
            </a:r>
            <a:r>
              <a:rPr lang="en-US" altLang="zh-TW" sz="1000" dirty="0"/>
              <a:t>6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0.892705</a:t>
            </a:r>
            <a:endParaRPr lang="zh-TW" altLang="en-US" sz="1000" dirty="0"/>
          </a:p>
        </p:txBody>
      </p:sp>
      <p:sp>
        <p:nvSpPr>
          <p:cNvPr id="15" name="矩形 14"/>
          <p:cNvSpPr/>
          <p:nvPr/>
        </p:nvSpPr>
        <p:spPr>
          <a:xfrm>
            <a:off x="568940" y="3659115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sp>
        <p:nvSpPr>
          <p:cNvPr id="26" name="矩形 25"/>
          <p:cNvSpPr/>
          <p:nvPr/>
        </p:nvSpPr>
        <p:spPr>
          <a:xfrm>
            <a:off x="1092596" y="2689758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512</a:t>
            </a:r>
            <a:r>
              <a:rPr lang="zh-TW" alt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</a:t>
            </a:r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512</a:t>
            </a:r>
            <a:r>
              <a:rPr lang="zh-TW" alt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pixels</a:t>
            </a:r>
            <a:endParaRPr lang="en-US" altLang="zh-TW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56" y="1256841"/>
            <a:ext cx="1440000" cy="1440000"/>
          </a:xfrm>
          <a:prstGeom prst="rect">
            <a:avLst/>
          </a:prstGeom>
        </p:spPr>
      </p:pic>
      <p:pic>
        <p:nvPicPr>
          <p:cNvPr id="34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7156" y="4927575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56" y="4927575"/>
            <a:ext cx="1440000" cy="14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56" y="4927575"/>
            <a:ext cx="1440000" cy="14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56" y="4927575"/>
            <a:ext cx="1440000" cy="144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56" y="4927575"/>
            <a:ext cx="1440000" cy="1440000"/>
          </a:xfrm>
          <a:prstGeom prst="rect">
            <a:avLst/>
          </a:prstGeom>
        </p:spPr>
      </p:pic>
      <p:pic>
        <p:nvPicPr>
          <p:cNvPr id="39" name="內容版面配置區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7156" y="3493207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56" y="3493207"/>
            <a:ext cx="1440000" cy="14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56" y="3493207"/>
            <a:ext cx="1440000" cy="14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56" y="3493207"/>
            <a:ext cx="1440000" cy="14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56" y="3493207"/>
            <a:ext cx="1440000" cy="14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2475" y="447536"/>
            <a:ext cx="4581525" cy="275272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513158" y="1008004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C</a:t>
            </a:r>
            <a:r>
              <a:rPr lang="zh-TW" altLang="en-US" sz="800" dirty="0" smtClean="0"/>
              <a:t>orrelation</a:t>
            </a:r>
            <a:endParaRPr lang="zh-TW" altLang="en-US" sz="800" dirty="0"/>
          </a:p>
        </p:txBody>
      </p:sp>
      <p:sp>
        <p:nvSpPr>
          <p:cNvPr id="29" name="矩形 28"/>
          <p:cNvSpPr/>
          <p:nvPr/>
        </p:nvSpPr>
        <p:spPr>
          <a:xfrm>
            <a:off x="8688050" y="3023568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598297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橢圓 22"/>
          <p:cNvSpPr/>
          <p:nvPr/>
        </p:nvSpPr>
        <p:spPr>
          <a:xfrm>
            <a:off x="8038407" y="3674069"/>
            <a:ext cx="1105593" cy="10105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 rot="20412899">
            <a:off x="739239" y="3601595"/>
            <a:ext cx="4828618" cy="229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1.1 Background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68738" y="5090061"/>
            <a:ext cx="1389478" cy="872978"/>
          </a:xfrm>
          <a:prstGeom prst="round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1998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191926" y="3688261"/>
            <a:ext cx="1389478" cy="872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2003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5119052" y="5184566"/>
            <a:ext cx="1389478" cy="872978"/>
          </a:xfrm>
          <a:prstGeom prst="round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</a:t>
            </a:r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2009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5170443" y="1978394"/>
            <a:ext cx="1389478" cy="857530"/>
          </a:xfrm>
          <a:prstGeom prst="round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2009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418927" y="5184566"/>
            <a:ext cx="1389478" cy="872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CEEMD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2010</a:t>
            </a:r>
          </a:p>
        </p:txBody>
      </p:sp>
      <p:sp>
        <p:nvSpPr>
          <p:cNvPr id="39" name="矩形 38"/>
          <p:cNvSpPr/>
          <p:nvPr/>
        </p:nvSpPr>
        <p:spPr>
          <a:xfrm>
            <a:off x="119000" y="534188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40" name="矩形 39"/>
          <p:cNvSpPr/>
          <p:nvPr/>
        </p:nvSpPr>
        <p:spPr>
          <a:xfrm>
            <a:off x="119000" y="394008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2D</a:t>
            </a:r>
          </a:p>
        </p:txBody>
      </p:sp>
      <p:sp>
        <p:nvSpPr>
          <p:cNvPr id="41" name="矩形 40"/>
          <p:cNvSpPr/>
          <p:nvPr/>
        </p:nvSpPr>
        <p:spPr>
          <a:xfrm>
            <a:off x="119000" y="211616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nD</a:t>
            </a:r>
            <a:endParaRPr lang="en-US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814647" y="6310320"/>
            <a:ext cx="749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308210" y="6125654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814647" y="1615145"/>
            <a:ext cx="0" cy="4715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7293" y="123990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Dimension</a:t>
            </a:r>
          </a:p>
        </p:txBody>
      </p:sp>
      <p:sp>
        <p:nvSpPr>
          <p:cNvPr id="26" name="矩形 25"/>
          <p:cNvSpPr/>
          <p:nvPr/>
        </p:nvSpPr>
        <p:spPr>
          <a:xfrm>
            <a:off x="3265335" y="304193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EC4FD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Mode Mixing</a:t>
            </a:r>
          </a:p>
        </p:txBody>
      </p:sp>
      <p:sp>
        <p:nvSpPr>
          <p:cNvPr id="33" name="弧形 32"/>
          <p:cNvSpPr/>
          <p:nvPr/>
        </p:nvSpPr>
        <p:spPr>
          <a:xfrm rot="5400000">
            <a:off x="-2377258" y="-3262004"/>
            <a:ext cx="8872944" cy="9902371"/>
          </a:xfrm>
          <a:prstGeom prst="arc">
            <a:avLst>
              <a:gd name="adj1" fmla="val 16514751"/>
              <a:gd name="adj2" fmla="val 0"/>
            </a:avLst>
          </a:prstGeom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6963658" y="2016933"/>
            <a:ext cx="26104" cy="27755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773993" y="1662000"/>
            <a:ext cx="1894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Time Complexity</a:t>
            </a:r>
            <a:endParaRPr lang="en-US" dirty="0">
              <a:solidFill>
                <a:srgbClr val="92D0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7921385" y="3788630"/>
            <a:ext cx="1389478" cy="872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PLS-EMD </a:t>
            </a:r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2012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4063312" y="3688261"/>
            <a:ext cx="1389478" cy="872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</a:t>
            </a:r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BEMD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200</a:t>
            </a:r>
            <a:r>
              <a:rPr lang="en-US" altLang="zh-TW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8</a:t>
            </a:r>
            <a:endParaRPr lang="en-US" dirty="0" smtClean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2924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3.3 Decomposition of Lena</a:t>
            </a:r>
            <a:endParaRPr lang="zh-TW" altLang="en-US" dirty="0"/>
          </a:p>
        </p:txBody>
      </p:sp>
      <p:pic>
        <p:nvPicPr>
          <p:cNvPr id="21" name="內容版面配置區 2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78" y="5382832"/>
            <a:ext cx="1440000" cy="1440000"/>
          </a:xfrm>
        </p:spPr>
      </p:pic>
      <p:sp>
        <p:nvSpPr>
          <p:cNvPr id="8" name="矩形 7"/>
          <p:cNvSpPr/>
          <p:nvPr/>
        </p:nvSpPr>
        <p:spPr>
          <a:xfrm>
            <a:off x="656862" y="4108740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9" name="內容版面配置區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5078" y="3942832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78" y="3942832"/>
            <a:ext cx="144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78" y="3942832"/>
            <a:ext cx="144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78" y="3942832"/>
            <a:ext cx="144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78" y="3942832"/>
            <a:ext cx="1440000" cy="144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90992" y="3696611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</a:t>
            </a:r>
            <a:endParaRPr lang="zh-TW" altLang="en-US" sz="1000" dirty="0"/>
          </a:p>
        </p:txBody>
      </p:sp>
      <p:sp>
        <p:nvSpPr>
          <p:cNvPr id="15" name="矩形 14"/>
          <p:cNvSpPr/>
          <p:nvPr/>
        </p:nvSpPr>
        <p:spPr>
          <a:xfrm>
            <a:off x="3130992" y="3696610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</a:t>
            </a:r>
            <a:endParaRPr lang="zh-TW" altLang="en-US" sz="1000" dirty="0"/>
          </a:p>
        </p:txBody>
      </p:sp>
      <p:sp>
        <p:nvSpPr>
          <p:cNvPr id="17" name="矩形 16"/>
          <p:cNvSpPr/>
          <p:nvPr/>
        </p:nvSpPr>
        <p:spPr>
          <a:xfrm>
            <a:off x="4570992" y="3696610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R5</a:t>
            </a:r>
            <a:endParaRPr lang="zh-TW" altLang="en-US" sz="1000" dirty="0"/>
          </a:p>
        </p:txBody>
      </p:sp>
      <p:sp>
        <p:nvSpPr>
          <p:cNvPr id="18" name="矩形 17"/>
          <p:cNvSpPr/>
          <p:nvPr/>
        </p:nvSpPr>
        <p:spPr>
          <a:xfrm>
            <a:off x="5972551" y="3696609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R12</a:t>
            </a:r>
            <a:endParaRPr lang="zh-TW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7412551" y="3696609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R26</a:t>
            </a:r>
            <a:endParaRPr lang="zh-TW" altLang="en-US" sz="10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78" y="5382832"/>
            <a:ext cx="144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78" y="5382832"/>
            <a:ext cx="144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78" y="5382832"/>
            <a:ext cx="144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078" y="5382832"/>
            <a:ext cx="1440000" cy="1440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56862" y="5821024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99" y="885009"/>
            <a:ext cx="4572000" cy="27432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199476" y="3178083"/>
            <a:ext cx="671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Frequency</a:t>
            </a:r>
          </a:p>
        </p:txBody>
      </p:sp>
      <p:sp>
        <p:nvSpPr>
          <p:cNvPr id="29" name="矩形 28"/>
          <p:cNvSpPr/>
          <p:nvPr/>
        </p:nvSpPr>
        <p:spPr>
          <a:xfrm>
            <a:off x="2210699" y="1053275"/>
            <a:ext cx="6431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Amplitude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8689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805" y="4250694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560147" y="1534333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24" name="內容版面配置區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363" y="1368425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3" y="1368425"/>
            <a:ext cx="1440000" cy="14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3" y="1368425"/>
            <a:ext cx="1440000" cy="144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63" y="1368425"/>
            <a:ext cx="1440000" cy="144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63" y="1368425"/>
            <a:ext cx="1440000" cy="144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05" y="4250694"/>
            <a:ext cx="1440000" cy="14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05" y="4250694"/>
            <a:ext cx="1440000" cy="14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05" y="4250694"/>
            <a:ext cx="1440000" cy="14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05" y="4250694"/>
            <a:ext cx="1440000" cy="14400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56589" y="4688886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3" y="2808425"/>
            <a:ext cx="1440000" cy="144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1" y="2808425"/>
            <a:ext cx="1440000" cy="14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21" y="2808425"/>
            <a:ext cx="1440000" cy="14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05" y="2806156"/>
            <a:ext cx="1440000" cy="14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3" y="2808425"/>
            <a:ext cx="1440000" cy="1440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560147" y="3194655"/>
            <a:ext cx="492443" cy="66300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Filter</a:t>
            </a:r>
          </a:p>
        </p:txBody>
      </p:sp>
      <p:sp>
        <p:nvSpPr>
          <p:cNvPr id="4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3.3 Decomposition of Lena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268855" y="1019701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0.566475</a:t>
            </a:r>
            <a:endParaRPr lang="zh-TW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2800171" y="1164400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0.726945</a:t>
            </a:r>
            <a:endParaRPr lang="zh-TW" altLang="en-US" sz="1000" dirty="0"/>
          </a:p>
        </p:txBody>
      </p:sp>
      <p:sp>
        <p:nvSpPr>
          <p:cNvPr id="48" name="矩形 47"/>
          <p:cNvSpPr/>
          <p:nvPr/>
        </p:nvSpPr>
        <p:spPr>
          <a:xfrm>
            <a:off x="4241922" y="116439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5, </a:t>
            </a:r>
            <a:r>
              <a:rPr lang="en-US" altLang="zh-TW" sz="1000" dirty="0"/>
              <a:t>0.714091</a:t>
            </a:r>
            <a:endParaRPr lang="zh-TW" altLang="en-US" sz="1000" dirty="0"/>
          </a:p>
        </p:txBody>
      </p:sp>
      <p:sp>
        <p:nvSpPr>
          <p:cNvPr id="49" name="矩形 48"/>
          <p:cNvSpPr/>
          <p:nvPr/>
        </p:nvSpPr>
        <p:spPr>
          <a:xfrm>
            <a:off x="5646655" y="116439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 smtClean="0"/>
              <a:t>2</a:t>
            </a:r>
            <a:r>
              <a:rPr lang="zh-TW" altLang="en-US" sz="1000" dirty="0" smtClean="0"/>
              <a:t> </a:t>
            </a:r>
            <a:r>
              <a:rPr lang="en-US" altLang="zh-TW" sz="1000" dirty="0"/>
              <a:t>0.800236</a:t>
            </a:r>
            <a:endParaRPr lang="zh-TW" altLang="en-US" sz="1000" dirty="0"/>
          </a:p>
        </p:txBody>
      </p:sp>
      <p:sp>
        <p:nvSpPr>
          <p:cNvPr id="50" name="矩形 49"/>
          <p:cNvSpPr/>
          <p:nvPr/>
        </p:nvSpPr>
        <p:spPr>
          <a:xfrm>
            <a:off x="7085768" y="1158750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2</a:t>
            </a:r>
            <a:r>
              <a:rPr lang="en-US" altLang="zh-TW" sz="1000" dirty="0"/>
              <a:t>6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0.763036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136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3.4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of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Squirrel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" y="5309391"/>
            <a:ext cx="1440000" cy="1125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1" y="5309391"/>
            <a:ext cx="1440000" cy="112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01" y="5309391"/>
            <a:ext cx="1440000" cy="1125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01" y="5309391"/>
            <a:ext cx="1440000" cy="1125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01" y="5309391"/>
            <a:ext cx="1440000" cy="112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8" y="963881"/>
            <a:ext cx="2438095" cy="19047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" y="4184391"/>
            <a:ext cx="1440000" cy="1125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1" y="4184391"/>
            <a:ext cx="1440000" cy="1125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01801" y="3784281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0.681925</a:t>
            </a:r>
            <a:endParaRPr lang="zh-TW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2633117" y="3928980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0.867493</a:t>
            </a:r>
            <a:endParaRPr lang="zh-TW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4074868" y="392897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6, 0.894679</a:t>
            </a:r>
            <a:endParaRPr lang="zh-TW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5479601" y="3928979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3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0.902212</a:t>
            </a:r>
            <a:endParaRPr lang="zh-TW" altLang="en-US" sz="1000" dirty="0"/>
          </a:p>
        </p:txBody>
      </p:sp>
      <p:sp>
        <p:nvSpPr>
          <p:cNvPr id="15" name="矩形 14"/>
          <p:cNvSpPr/>
          <p:nvPr/>
        </p:nvSpPr>
        <p:spPr>
          <a:xfrm>
            <a:off x="6918714" y="3923330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31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0.861749</a:t>
            </a:r>
            <a:endParaRPr lang="zh-TW" altLang="en-US" sz="10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01" y="4184391"/>
            <a:ext cx="1440000" cy="1125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01" y="4184391"/>
            <a:ext cx="1440000" cy="1125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01" y="4184391"/>
            <a:ext cx="1440000" cy="1125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45158" y="5348029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21" name="矩形 20"/>
          <p:cNvSpPr/>
          <p:nvPr/>
        </p:nvSpPr>
        <p:spPr>
          <a:xfrm>
            <a:off x="448174" y="4213983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6838" y="869166"/>
            <a:ext cx="4581525" cy="27527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345504" y="1424327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C</a:t>
            </a:r>
            <a:r>
              <a:rPr lang="zh-TW" altLang="en-US" sz="800" dirty="0" smtClean="0"/>
              <a:t>orrelation</a:t>
            </a:r>
            <a:endParaRPr lang="zh-TW" altLang="en-US" sz="800" dirty="0"/>
          </a:p>
        </p:txBody>
      </p:sp>
      <p:sp>
        <p:nvSpPr>
          <p:cNvPr id="24" name="矩形 23"/>
          <p:cNvSpPr/>
          <p:nvPr/>
        </p:nvSpPr>
        <p:spPr>
          <a:xfrm>
            <a:off x="8520996" y="3433236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865586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3.4 Decomposition of Squirrel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8" y="5362145"/>
            <a:ext cx="1440000" cy="1125000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8" y="4237145"/>
            <a:ext cx="1440000" cy="1125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8" y="4237145"/>
            <a:ext cx="1440000" cy="112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78" y="4237145"/>
            <a:ext cx="1440000" cy="1125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78" y="4237145"/>
            <a:ext cx="1440000" cy="1125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8" y="4237145"/>
            <a:ext cx="1440000" cy="1125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4551" y="4266737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8" y="5362145"/>
            <a:ext cx="1440000" cy="1125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62" y="5362145"/>
            <a:ext cx="1440000" cy="1125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94" y="5362145"/>
            <a:ext cx="1440000" cy="1125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8" y="5362145"/>
            <a:ext cx="1440000" cy="1125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4551" y="5642837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1978" y="1004860"/>
            <a:ext cx="4572000" cy="27432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97561" y="3990922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</a:t>
            </a:r>
            <a:endParaRPr lang="zh-TW" altLang="en-US" sz="1000" dirty="0"/>
          </a:p>
        </p:txBody>
      </p:sp>
      <p:sp>
        <p:nvSpPr>
          <p:cNvPr id="18" name="矩形 17"/>
          <p:cNvSpPr/>
          <p:nvPr/>
        </p:nvSpPr>
        <p:spPr>
          <a:xfrm>
            <a:off x="2937561" y="3990921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</a:t>
            </a:r>
            <a:endParaRPr lang="zh-TW" altLang="en-US" sz="1000" dirty="0"/>
          </a:p>
        </p:txBody>
      </p:sp>
      <p:sp>
        <p:nvSpPr>
          <p:cNvPr id="19" name="矩形 18"/>
          <p:cNvSpPr/>
          <p:nvPr/>
        </p:nvSpPr>
        <p:spPr>
          <a:xfrm>
            <a:off x="4377561" y="3990921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R6</a:t>
            </a:r>
            <a:endParaRPr lang="zh-TW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5779120" y="3990920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R13</a:t>
            </a:r>
            <a:endParaRPr lang="zh-TW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7219120" y="3990920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R31</a:t>
            </a:r>
            <a:endParaRPr lang="zh-TW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6140755" y="3331142"/>
            <a:ext cx="671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Frequency</a:t>
            </a:r>
          </a:p>
        </p:txBody>
      </p:sp>
      <p:sp>
        <p:nvSpPr>
          <p:cNvPr id="23" name="矩形 22"/>
          <p:cNvSpPr/>
          <p:nvPr/>
        </p:nvSpPr>
        <p:spPr>
          <a:xfrm>
            <a:off x="2151978" y="1206334"/>
            <a:ext cx="6431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Amplitude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9666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109" y="4051676"/>
            <a:ext cx="1440000" cy="11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9" y="1801676"/>
            <a:ext cx="1440000" cy="112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09" y="1801676"/>
            <a:ext cx="1440000" cy="1125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09" y="1801676"/>
            <a:ext cx="1440000" cy="1125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09" y="1801676"/>
            <a:ext cx="1440000" cy="112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09" y="1801676"/>
            <a:ext cx="1440000" cy="1125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3682" y="1831268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09" y="4051676"/>
            <a:ext cx="1440000" cy="1125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93" y="4051676"/>
            <a:ext cx="1440000" cy="1125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33" y="4051676"/>
            <a:ext cx="1440000" cy="1125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17" y="4051676"/>
            <a:ext cx="1440000" cy="1125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53682" y="4332368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9" y="2926676"/>
            <a:ext cx="1440000" cy="1125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09" y="2926676"/>
            <a:ext cx="1440000" cy="1125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39" y="2926676"/>
            <a:ext cx="1440000" cy="1125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12" y="2926676"/>
            <a:ext cx="1440000" cy="1125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71082" y="3157675"/>
            <a:ext cx="492443" cy="66300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Filter</a:t>
            </a:r>
          </a:p>
        </p:txBody>
      </p:sp>
      <p:sp>
        <p:nvSpPr>
          <p:cNvPr id="2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3.4 Decomposition of Squirrel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07309" y="1448742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0.450509</a:t>
            </a:r>
            <a:endParaRPr lang="zh-TW" altLang="en-US" sz="1000" dirty="0"/>
          </a:p>
        </p:txBody>
      </p:sp>
      <p:sp>
        <p:nvSpPr>
          <p:cNvPr id="29" name="矩形 28"/>
          <p:cNvSpPr/>
          <p:nvPr/>
        </p:nvSpPr>
        <p:spPr>
          <a:xfrm>
            <a:off x="2738625" y="1593441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0.623741</a:t>
            </a:r>
            <a:endParaRPr lang="zh-TW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180376" y="1593440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6, </a:t>
            </a:r>
            <a:r>
              <a:rPr lang="en-US" altLang="zh-TW" sz="1000" dirty="0"/>
              <a:t>0.698305</a:t>
            </a:r>
            <a:endParaRPr lang="zh-TW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5585109" y="1593440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3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0.747155</a:t>
            </a:r>
            <a:endParaRPr lang="zh-TW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7024222" y="1587791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31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0.728210</a:t>
            </a:r>
            <a:endParaRPr lang="zh-TW" altLang="en-US" sz="1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96" y="2926676"/>
            <a:ext cx="1440000" cy="1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8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3.5 Decomposition of London Bridge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5" y="1155760"/>
            <a:ext cx="2890308" cy="2167731"/>
          </a:xfrm>
        </p:spPr>
      </p:pic>
      <p:sp>
        <p:nvSpPr>
          <p:cNvPr id="5" name="矩形 4"/>
          <p:cNvSpPr/>
          <p:nvPr/>
        </p:nvSpPr>
        <p:spPr>
          <a:xfrm>
            <a:off x="1098147" y="3880260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0.682149</a:t>
            </a:r>
            <a:endParaRPr lang="zh-TW" altLang="en-US" sz="1000" dirty="0"/>
          </a:p>
        </p:txBody>
      </p:sp>
      <p:sp>
        <p:nvSpPr>
          <p:cNvPr id="6" name="矩形 5"/>
          <p:cNvSpPr/>
          <p:nvPr/>
        </p:nvSpPr>
        <p:spPr>
          <a:xfrm>
            <a:off x="2629463" y="402495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0.860141</a:t>
            </a:r>
            <a:endParaRPr lang="zh-TW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4071214" y="402495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5</a:t>
            </a:r>
            <a:r>
              <a:rPr lang="en-US" altLang="zh-TW" sz="1000" dirty="0" smtClean="0"/>
              <a:t>, </a:t>
            </a:r>
            <a:r>
              <a:rPr lang="en-US" altLang="zh-TW" sz="1000" dirty="0"/>
              <a:t>0.883527</a:t>
            </a:r>
            <a:endParaRPr lang="zh-TW" altLang="en-US" sz="1000" dirty="0"/>
          </a:p>
        </p:txBody>
      </p:sp>
      <p:sp>
        <p:nvSpPr>
          <p:cNvPr id="8" name="矩形 7"/>
          <p:cNvSpPr/>
          <p:nvPr/>
        </p:nvSpPr>
        <p:spPr>
          <a:xfrm>
            <a:off x="5475947" y="4024958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2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0.885539</a:t>
            </a:r>
            <a:endParaRPr lang="zh-TW" altLang="en-US" sz="1000" dirty="0"/>
          </a:p>
        </p:txBody>
      </p:sp>
      <p:sp>
        <p:nvSpPr>
          <p:cNvPr id="9" name="矩形 8"/>
          <p:cNvSpPr/>
          <p:nvPr/>
        </p:nvSpPr>
        <p:spPr>
          <a:xfrm>
            <a:off x="6915060" y="4019309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28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0.833850</a:t>
            </a:r>
            <a:endParaRPr lang="zh-TW" altLang="en-US" sz="1000" dirty="0"/>
          </a:p>
        </p:txBody>
      </p:sp>
      <p:sp>
        <p:nvSpPr>
          <p:cNvPr id="10" name="矩形 9"/>
          <p:cNvSpPr/>
          <p:nvPr/>
        </p:nvSpPr>
        <p:spPr>
          <a:xfrm>
            <a:off x="445158" y="5409575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11" name="矩形 10"/>
          <p:cNvSpPr/>
          <p:nvPr/>
        </p:nvSpPr>
        <p:spPr>
          <a:xfrm>
            <a:off x="448174" y="4275529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6" y="5361849"/>
            <a:ext cx="1440000" cy="10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84" y="5361849"/>
            <a:ext cx="1440000" cy="108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4" y="5361848"/>
            <a:ext cx="1440000" cy="108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84" y="5365899"/>
            <a:ext cx="1440000" cy="10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84" y="5361848"/>
            <a:ext cx="1440000" cy="108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9" y="4284321"/>
            <a:ext cx="1440000" cy="108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" y="4281849"/>
            <a:ext cx="1440000" cy="10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4" y="4281849"/>
            <a:ext cx="1440000" cy="108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34" y="4281849"/>
            <a:ext cx="1440000" cy="108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84" y="4280250"/>
            <a:ext cx="1440000" cy="108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3121" y="888671"/>
            <a:ext cx="4581525" cy="27527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336712" y="1450703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C</a:t>
            </a:r>
            <a:r>
              <a:rPr lang="zh-TW" altLang="en-US" sz="800" dirty="0" smtClean="0"/>
              <a:t>orrelation</a:t>
            </a:r>
            <a:endParaRPr lang="zh-TW" altLang="en-US" sz="800" dirty="0"/>
          </a:p>
        </p:txBody>
      </p:sp>
      <p:sp>
        <p:nvSpPr>
          <p:cNvPr id="24" name="矩形 23"/>
          <p:cNvSpPr/>
          <p:nvPr/>
        </p:nvSpPr>
        <p:spPr>
          <a:xfrm>
            <a:off x="8538581" y="3450820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378622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3.5 Decomposition of London Bridge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8174" y="4275529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9" y="4284321"/>
            <a:ext cx="1440000" cy="10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" y="4281849"/>
            <a:ext cx="144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4" y="4281849"/>
            <a:ext cx="1440000" cy="1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34" y="4281849"/>
            <a:ext cx="1440000" cy="10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84" y="4280250"/>
            <a:ext cx="1440000" cy="108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78498" y="403246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</a:t>
            </a:r>
            <a:endParaRPr lang="zh-TW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2920823" y="4038100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</a:t>
            </a:r>
            <a:endParaRPr lang="zh-TW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363148" y="403246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R5</a:t>
            </a:r>
            <a:endParaRPr lang="zh-TW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5742043" y="4032468"/>
            <a:ext cx="4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/>
              <a:t>R12</a:t>
            </a:r>
            <a:endParaRPr lang="zh-TW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7198307" y="4038100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R28</a:t>
            </a:r>
            <a:endParaRPr lang="zh-TW" altLang="en-US" sz="10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" y="5360250"/>
            <a:ext cx="1440000" cy="10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55" y="5355529"/>
            <a:ext cx="1440000" cy="108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97" y="5355529"/>
            <a:ext cx="1440000" cy="108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47" y="5358689"/>
            <a:ext cx="1440000" cy="10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26" y="5352369"/>
            <a:ext cx="1440000" cy="10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74551" y="5642837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7148" y="1070034"/>
            <a:ext cx="4572000" cy="27432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065925" y="3396316"/>
            <a:ext cx="671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Frequency</a:t>
            </a:r>
          </a:p>
        </p:txBody>
      </p:sp>
      <p:sp>
        <p:nvSpPr>
          <p:cNvPr id="23" name="矩形 22"/>
          <p:cNvSpPr/>
          <p:nvPr/>
        </p:nvSpPr>
        <p:spPr>
          <a:xfrm>
            <a:off x="2077148" y="1271508"/>
            <a:ext cx="6431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Amplitude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78588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6097" y="1840060"/>
            <a:ext cx="492443" cy="9900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SFEGO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82" y="1848852"/>
            <a:ext cx="1440000" cy="10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4" y="1846380"/>
            <a:ext cx="144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07" y="1846380"/>
            <a:ext cx="1440000" cy="1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57" y="1846380"/>
            <a:ext cx="1440000" cy="10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07" y="1844781"/>
            <a:ext cx="1440000" cy="108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27" y="4005203"/>
            <a:ext cx="1440000" cy="10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81" y="4000482"/>
            <a:ext cx="1440000" cy="108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23" y="4000482"/>
            <a:ext cx="1440000" cy="108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73" y="4003642"/>
            <a:ext cx="1440000" cy="10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2" y="4006114"/>
            <a:ext cx="1440000" cy="10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59677" y="4296582"/>
            <a:ext cx="492443" cy="56361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FFT</a:t>
            </a:r>
            <a:endParaRPr lang="zh-TW" altLang="en-US" sz="20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19" y="2925406"/>
            <a:ext cx="1440000" cy="108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36" y="2924514"/>
            <a:ext cx="1440000" cy="108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2" y="2930834"/>
            <a:ext cx="1440000" cy="108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13" y="2928474"/>
            <a:ext cx="1440000" cy="108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19" y="2927005"/>
            <a:ext cx="1440000" cy="108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0" y="2927673"/>
            <a:ext cx="1440000" cy="108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96" y="2925201"/>
            <a:ext cx="1440000" cy="108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47" y="2922841"/>
            <a:ext cx="1440000" cy="1080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59677" y="3133013"/>
            <a:ext cx="492443" cy="66300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sz="2000" dirty="0" smtClean="0"/>
              <a:t>Filter</a:t>
            </a:r>
          </a:p>
        </p:txBody>
      </p:sp>
      <p:sp>
        <p:nvSpPr>
          <p:cNvPr id="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3.5 Decomposition of London Bridge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30032" y="1494399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</a:t>
            </a:r>
            <a:r>
              <a:rPr lang="en-US" altLang="zh-TW" sz="1000" dirty="0"/>
              <a:t>0.649928</a:t>
            </a:r>
            <a:endParaRPr lang="zh-TW" altLang="en-US" sz="1000" dirty="0"/>
          </a:p>
        </p:txBody>
      </p:sp>
      <p:sp>
        <p:nvSpPr>
          <p:cNvPr id="37" name="矩形 36"/>
          <p:cNvSpPr/>
          <p:nvPr/>
        </p:nvSpPr>
        <p:spPr>
          <a:xfrm>
            <a:off x="2761348" y="16390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</a:t>
            </a:r>
            <a:r>
              <a:rPr lang="en-US" altLang="zh-TW" sz="1000" dirty="0"/>
              <a:t>0.738512</a:t>
            </a:r>
            <a:endParaRPr lang="zh-TW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4203099" y="163909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5</a:t>
            </a:r>
            <a:r>
              <a:rPr lang="en-US" altLang="zh-TW" sz="1000" dirty="0" smtClean="0"/>
              <a:t>, </a:t>
            </a:r>
            <a:r>
              <a:rPr lang="en-US" altLang="zh-TW" sz="1000" dirty="0"/>
              <a:t>0.744989</a:t>
            </a:r>
            <a:endParaRPr lang="zh-TW" altLang="en-US" sz="1000" dirty="0"/>
          </a:p>
        </p:txBody>
      </p:sp>
      <p:sp>
        <p:nvSpPr>
          <p:cNvPr id="39" name="矩形 38"/>
          <p:cNvSpPr/>
          <p:nvPr/>
        </p:nvSpPr>
        <p:spPr>
          <a:xfrm>
            <a:off x="5607832" y="1639097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2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0.824506</a:t>
            </a:r>
            <a:endParaRPr lang="zh-TW" altLang="en-US" sz="1000" dirty="0"/>
          </a:p>
        </p:txBody>
      </p:sp>
      <p:sp>
        <p:nvSpPr>
          <p:cNvPr id="40" name="矩形 39"/>
          <p:cNvSpPr/>
          <p:nvPr/>
        </p:nvSpPr>
        <p:spPr>
          <a:xfrm>
            <a:off x="7046945" y="1633448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28</a:t>
            </a:r>
            <a:r>
              <a:rPr lang="zh-TW" altLang="en-US" sz="1000" dirty="0" smtClean="0"/>
              <a:t>, </a:t>
            </a:r>
            <a:r>
              <a:rPr lang="en-US" altLang="zh-TW" sz="1000" dirty="0"/>
              <a:t>0.692563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9816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4.1 Circular Mask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v.s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Square Mask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049" y="3094683"/>
            <a:ext cx="492443" cy="104772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000" dirty="0"/>
              <a:t>MEEMD</a:t>
            </a:r>
          </a:p>
        </p:txBody>
      </p:sp>
      <p:sp>
        <p:nvSpPr>
          <p:cNvPr id="10" name="矩形 9"/>
          <p:cNvSpPr/>
          <p:nvPr/>
        </p:nvSpPr>
        <p:spPr>
          <a:xfrm>
            <a:off x="1335149" y="1095061"/>
            <a:ext cx="105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(R, Correlation)</a:t>
            </a:r>
          </a:p>
          <a:p>
            <a:pPr algn="ctr"/>
            <a:r>
              <a:rPr lang="en-US" altLang="zh-TW" sz="1000" dirty="0" smtClean="0"/>
              <a:t>1, 0.67133</a:t>
            </a:r>
            <a:endParaRPr lang="zh-TW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2907730" y="1244828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2, 0.87312</a:t>
            </a:r>
            <a:endParaRPr lang="zh-TW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347730" y="1224152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5</a:t>
            </a:r>
            <a:r>
              <a:rPr lang="en-US" altLang="zh-TW" sz="1000" dirty="0" smtClean="0"/>
              <a:t>, 0.88080</a:t>
            </a:r>
            <a:endParaRPr lang="zh-TW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5755235" y="125047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/>
              <a:t>2</a:t>
            </a:r>
            <a:r>
              <a:rPr lang="zh-TW" altLang="en-US" sz="1000" dirty="0" smtClean="0"/>
              <a:t>, </a:t>
            </a:r>
            <a:r>
              <a:rPr lang="en-US" altLang="zh-TW" sz="1000" dirty="0" smtClean="0"/>
              <a:t>0.87776</a:t>
            </a:r>
            <a:endParaRPr lang="zh-TW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7195235" y="1244829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2</a:t>
            </a:r>
            <a:r>
              <a:rPr lang="en-US" altLang="zh-TW" sz="1000" dirty="0" smtClean="0"/>
              <a:t>6</a:t>
            </a:r>
            <a:r>
              <a:rPr lang="zh-TW" altLang="en-US" sz="1000" dirty="0" smtClean="0"/>
              <a:t>, </a:t>
            </a:r>
            <a:r>
              <a:rPr lang="en-US" altLang="zh-TW" sz="1000" dirty="0" smtClean="0"/>
              <a:t>0.89156</a:t>
            </a:r>
            <a:endParaRPr lang="zh-TW" altLang="en-US" sz="1000" dirty="0"/>
          </a:p>
        </p:txBody>
      </p:sp>
      <p:sp>
        <p:nvSpPr>
          <p:cNvPr id="15" name="矩形 14"/>
          <p:cNvSpPr/>
          <p:nvPr/>
        </p:nvSpPr>
        <p:spPr>
          <a:xfrm>
            <a:off x="462717" y="1537072"/>
            <a:ext cx="677108" cy="134588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zh-TW" sz="1600" dirty="0" smtClean="0"/>
              <a:t>SFEGO</a:t>
            </a:r>
          </a:p>
          <a:p>
            <a:pPr algn="ctr"/>
            <a:r>
              <a:rPr lang="en-US" altLang="zh-TW" sz="1600" dirty="0" smtClean="0"/>
              <a:t>Circular Mask</a:t>
            </a:r>
            <a:endParaRPr lang="zh-TW" altLang="en-US" sz="1600" dirty="0"/>
          </a:p>
        </p:txBody>
      </p:sp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9825" y="2914136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2914136"/>
            <a:ext cx="144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25" y="2914136"/>
            <a:ext cx="144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25" y="2914136"/>
            <a:ext cx="144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5" y="2914136"/>
            <a:ext cx="1440000" cy="1440000"/>
          </a:xfrm>
          <a:prstGeom prst="rect">
            <a:avLst/>
          </a:prstGeom>
        </p:spPr>
      </p:pic>
      <p:pic>
        <p:nvPicPr>
          <p:cNvPr id="21" name="內容版面配置區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9825" y="1479768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1479768"/>
            <a:ext cx="144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25" y="1479768"/>
            <a:ext cx="144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25" y="1479768"/>
            <a:ext cx="144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5" y="1479768"/>
            <a:ext cx="1440000" cy="1440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85919" y="4487507"/>
            <a:ext cx="677108" cy="130099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zh-TW" sz="1600" dirty="0" smtClean="0"/>
              <a:t>SFEGO</a:t>
            </a:r>
          </a:p>
          <a:p>
            <a:pPr algn="ctr"/>
            <a:r>
              <a:rPr lang="en-US" altLang="zh-TW" sz="1600" dirty="0" smtClean="0"/>
              <a:t>Square Mask</a:t>
            </a:r>
            <a:endParaRPr lang="zh-TW" altLang="en-US" sz="16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25" y="4354136"/>
            <a:ext cx="1440000" cy="144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7" y="4354136"/>
            <a:ext cx="1440000" cy="144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26" y="4354136"/>
            <a:ext cx="1440000" cy="14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87" y="4354136"/>
            <a:ext cx="1440000" cy="14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48" y="4354136"/>
            <a:ext cx="1440000" cy="144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473007" y="5794136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 smtClean="0"/>
              <a:t>1, 0.67133</a:t>
            </a:r>
            <a:endParaRPr lang="zh-TW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2909804" y="5794136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2, 0.87312</a:t>
            </a:r>
            <a:endParaRPr lang="zh-TW" altLang="en-US" sz="1000" dirty="0"/>
          </a:p>
        </p:txBody>
      </p:sp>
      <p:sp>
        <p:nvSpPr>
          <p:cNvPr id="39" name="矩形 38"/>
          <p:cNvSpPr/>
          <p:nvPr/>
        </p:nvSpPr>
        <p:spPr>
          <a:xfrm>
            <a:off x="4342058" y="5797991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5</a:t>
            </a:r>
            <a:r>
              <a:rPr lang="en-US" altLang="zh-TW" sz="1000" dirty="0" smtClean="0"/>
              <a:t>, 0.88322</a:t>
            </a:r>
            <a:endParaRPr lang="zh-TW" altLang="en-US" sz="1000" dirty="0"/>
          </a:p>
        </p:txBody>
      </p:sp>
      <p:sp>
        <p:nvSpPr>
          <p:cNvPr id="40" name="矩形 39"/>
          <p:cNvSpPr/>
          <p:nvPr/>
        </p:nvSpPr>
        <p:spPr>
          <a:xfrm>
            <a:off x="5825148" y="5797991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/>
              <a:t>1</a:t>
            </a:r>
            <a:r>
              <a:rPr lang="en-US" altLang="zh-TW" sz="1000" dirty="0" smtClean="0"/>
              <a:t>1</a:t>
            </a:r>
            <a:r>
              <a:rPr lang="zh-TW" altLang="en-US" sz="1000" dirty="0" smtClean="0"/>
              <a:t>, </a:t>
            </a:r>
            <a:r>
              <a:rPr lang="en-US" altLang="zh-TW" sz="1000" dirty="0" smtClean="0"/>
              <a:t>0.87478</a:t>
            </a:r>
            <a:endParaRPr lang="zh-TW" altLang="en-US" sz="1000" dirty="0"/>
          </a:p>
        </p:txBody>
      </p:sp>
      <p:sp>
        <p:nvSpPr>
          <p:cNvPr id="41" name="矩形 40"/>
          <p:cNvSpPr/>
          <p:nvPr/>
        </p:nvSpPr>
        <p:spPr>
          <a:xfrm>
            <a:off x="7257402" y="5797991"/>
            <a:ext cx="8547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/>
              <a:t>2</a:t>
            </a:r>
            <a:r>
              <a:rPr lang="en-US" altLang="zh-TW" sz="1000" dirty="0" smtClean="0"/>
              <a:t>3</a:t>
            </a:r>
            <a:r>
              <a:rPr lang="zh-TW" altLang="en-US" sz="1000" dirty="0" smtClean="0"/>
              <a:t>, </a:t>
            </a:r>
            <a:r>
              <a:rPr lang="en-US" altLang="zh-TW" sz="1000" dirty="0" smtClean="0"/>
              <a:t>0.88697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1509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4.1.2 Traditional Gradient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traditional gradient to do the same work and integral into spatial frame.</a:t>
            </a:r>
          </a:p>
          <a:p>
            <a:r>
              <a:rPr lang="en-US" altLang="zh-TW" dirty="0" smtClean="0"/>
              <a:t>Traditional gradient only contain high frequency information which cause the bad result on large radius.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5401" y="4850424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" y="4850424"/>
            <a:ext cx="1440000" cy="14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401" y="4850424"/>
            <a:ext cx="1440000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06" y="4850424"/>
            <a:ext cx="1440000" cy="14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1" y="4850424"/>
            <a:ext cx="1440000" cy="144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48092" y="4604203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</a:t>
            </a:r>
            <a:endParaRPr lang="zh-TW" altLang="en-US" sz="1000" dirty="0"/>
          </a:p>
        </p:txBody>
      </p:sp>
      <p:sp>
        <p:nvSpPr>
          <p:cNvPr id="10" name="矩形 9"/>
          <p:cNvSpPr/>
          <p:nvPr/>
        </p:nvSpPr>
        <p:spPr>
          <a:xfrm>
            <a:off x="2788092" y="4604202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</a:t>
            </a:r>
            <a:endParaRPr lang="zh-TW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4228092" y="4604202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R5</a:t>
            </a:r>
            <a:endParaRPr lang="zh-TW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5629651" y="4604201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R12</a:t>
            </a:r>
            <a:endParaRPr lang="zh-TW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7069651" y="4604201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R26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211968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圓角矩形 30"/>
              <p:cNvSpPr/>
              <p:nvPr/>
            </p:nvSpPr>
            <p:spPr>
              <a:xfrm>
                <a:off x="7266068" y="687341"/>
                <a:ext cx="1766955" cy="8179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Find local maximum &amp; local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4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1" name="圓角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068" y="687341"/>
                <a:ext cx="1766955" cy="817967"/>
              </a:xfrm>
              <a:prstGeom prst="round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平行四邊形 31"/>
              <p:cNvSpPr/>
              <p:nvPr/>
            </p:nvSpPr>
            <p:spPr>
              <a:xfrm>
                <a:off x="4557992" y="587037"/>
                <a:ext cx="1766955" cy="625813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Input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2" name="平行四邊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92" y="587037"/>
                <a:ext cx="1766955" cy="625813"/>
              </a:xfrm>
              <a:prstGeom prst="parallelogram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圓角矩形 32"/>
              <p:cNvSpPr/>
              <p:nvPr/>
            </p:nvSpPr>
            <p:spPr>
              <a:xfrm>
                <a:off x="7265927" y="1731201"/>
                <a:ext cx="1766955" cy="1002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Generate upper </a:t>
                </a:r>
                <a:r>
                  <a:rPr lang="zh-TW" alt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envelope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lower envelope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3" name="圓角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927" y="1731201"/>
                <a:ext cx="1766955" cy="100293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圓角矩形 33"/>
              <p:cNvSpPr/>
              <p:nvPr/>
            </p:nvSpPr>
            <p:spPr>
              <a:xfrm>
                <a:off x="7265927" y="2964032"/>
                <a:ext cx="1766955" cy="8122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Subtract mean envelope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2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4" name="圓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927" y="2964032"/>
                <a:ext cx="1766955" cy="81222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/>
          <p:cNvCxnSpPr/>
          <p:nvPr/>
        </p:nvCxnSpPr>
        <p:spPr>
          <a:xfrm flipH="1">
            <a:off x="8161575" y="2734135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31" idx="2"/>
            <a:endCxn id="33" idx="0"/>
          </p:cNvCxnSpPr>
          <p:nvPr/>
        </p:nvCxnSpPr>
        <p:spPr>
          <a:xfrm flipH="1">
            <a:off x="8149405" y="1505308"/>
            <a:ext cx="141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6907633" y="1347954"/>
            <a:ext cx="358294" cy="1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063918" y="440126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6927123" y="1357190"/>
            <a:ext cx="9236" cy="30515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平行四邊形 42"/>
              <p:cNvSpPr/>
              <p:nvPr/>
            </p:nvSpPr>
            <p:spPr>
              <a:xfrm>
                <a:off x="4322618" y="4189819"/>
                <a:ext cx="2079206" cy="1003244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3" name="平行四邊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8" y="4189819"/>
                <a:ext cx="2079206" cy="1003244"/>
              </a:xfrm>
              <a:prstGeom prst="parallelogram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369405" y="769507"/>
                <a:ext cx="92801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05" y="769507"/>
                <a:ext cx="928010" cy="2539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365680" y="548108"/>
                <a:ext cx="90024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80" y="548108"/>
                <a:ext cx="900246" cy="253916"/>
              </a:xfrm>
              <a:prstGeom prst="rect">
                <a:avLst/>
              </a:prstGeom>
              <a:blipFill rotWithShape="0"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697091" y="4917811"/>
                <a:ext cx="76315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1" y="4917811"/>
                <a:ext cx="763158" cy="25391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697822" y="5061911"/>
                <a:ext cx="100380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822" y="5061911"/>
                <a:ext cx="1003801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847318" y="4049076"/>
                <a:ext cx="8372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18" y="4049076"/>
                <a:ext cx="837217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流程圖: 決策 49"/>
              <p:cNvSpPr/>
              <p:nvPr/>
            </p:nvSpPr>
            <p:spPr>
              <a:xfrm>
                <a:off x="7303727" y="3988069"/>
                <a:ext cx="1672884" cy="813941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an IMF?</a:t>
                </a:r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0" name="流程圖: 決策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727" y="3988069"/>
                <a:ext cx="1672884" cy="813941"/>
              </a:xfrm>
              <a:prstGeom prst="flowChartDecision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流程圖: 決策 50"/>
          <p:cNvSpPr/>
          <p:nvPr/>
        </p:nvSpPr>
        <p:spPr>
          <a:xfrm>
            <a:off x="7306661" y="5002295"/>
            <a:ext cx="1672884" cy="81394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Generate next IMF?</a:t>
            </a:r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6760897" y="5414628"/>
            <a:ext cx="556848" cy="4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V="1">
            <a:off x="6756352" y="1163782"/>
            <a:ext cx="521903" cy="1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>
            <a:off x="6751661" y="1163247"/>
            <a:ext cx="16990" cy="4268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6289962" y="785091"/>
            <a:ext cx="975964" cy="2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640935" y="5396202"/>
                <a:ext cx="54906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35" y="5396202"/>
                <a:ext cx="549061" cy="2539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/>
          <p:nvPr/>
        </p:nvCxnSpPr>
        <p:spPr>
          <a:xfrm flipH="1">
            <a:off x="8147867" y="3771412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8147867" y="4802010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63"/>
          <p:cNvSpPr/>
          <p:nvPr/>
        </p:nvSpPr>
        <p:spPr>
          <a:xfrm>
            <a:off x="7775399" y="6028048"/>
            <a:ext cx="729540" cy="3474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End</a:t>
            </a:r>
            <a:endParaRPr lang="en-US" sz="12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8147867" y="5832608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8161575" y="572630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7" name="矩形 66"/>
          <p:cNvSpPr/>
          <p:nvPr/>
        </p:nvSpPr>
        <p:spPr>
          <a:xfrm>
            <a:off x="8147867" y="4743957"/>
            <a:ext cx="56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70" name="直線接點 69"/>
          <p:cNvCxnSpPr/>
          <p:nvPr/>
        </p:nvCxnSpPr>
        <p:spPr>
          <a:xfrm>
            <a:off x="6936359" y="4392958"/>
            <a:ext cx="367368" cy="65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7063918" y="5420449"/>
            <a:ext cx="56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92" name="直線單箭頭接點 91"/>
          <p:cNvCxnSpPr/>
          <p:nvPr/>
        </p:nvCxnSpPr>
        <p:spPr>
          <a:xfrm flipH="1" flipV="1">
            <a:off x="6234545" y="4849091"/>
            <a:ext cx="1894282" cy="17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6446862" y="432729"/>
            <a:ext cx="2641718" cy="6041962"/>
          </a:xfrm>
          <a:prstGeom prst="rect">
            <a:avLst/>
          </a:prstGeom>
          <a:noFill/>
          <a:ln>
            <a:solidFill>
              <a:srgbClr val="008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341694" y="103737"/>
            <a:ext cx="69762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EMD</a:t>
            </a:r>
          </a:p>
        </p:txBody>
      </p:sp>
      <p:pic>
        <p:nvPicPr>
          <p:cNvPr id="101" name="圖片 1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33" y="871400"/>
            <a:ext cx="4232149" cy="1614047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41" y="2479778"/>
            <a:ext cx="4255977" cy="1633440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>
            <a:off x="93472" y="881254"/>
            <a:ext cx="12490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90027" y="2492201"/>
                <a:ext cx="475130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7" y="2492201"/>
                <a:ext cx="47513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圖片 10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41" y="4099961"/>
            <a:ext cx="4255977" cy="1629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79360" y="4129145"/>
                <a:ext cx="480452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0" y="4129145"/>
                <a:ext cx="480452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0" y="5760788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IMF: Intrinsic </a:t>
            </a:r>
            <a:r>
              <a:rPr lang="en-US" dirty="0"/>
              <a:t>Mode Function</a:t>
            </a:r>
          </a:p>
        </p:txBody>
      </p:sp>
      <p:sp>
        <p:nvSpPr>
          <p:cNvPr id="108" name="矩形 107"/>
          <p:cNvSpPr/>
          <p:nvPr/>
        </p:nvSpPr>
        <p:spPr>
          <a:xfrm>
            <a:off x="0" y="6036635"/>
            <a:ext cx="63416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N. 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Huang,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US" altLang="zh-TW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"The empirical mode decomposition and the Hilbert spectrum for nonlinear and non-stationary time series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analysis“,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Royal Society of London. Series A: Mathematical, Physical and Engineering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Sciences,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454(1971):903-995, 1998</a:t>
            </a:r>
            <a:endParaRPr lang="en-US" sz="1000" dirty="0"/>
          </a:p>
        </p:txBody>
      </p:sp>
      <p:sp>
        <p:nvSpPr>
          <p:cNvPr id="109" name="標題 1"/>
          <p:cNvSpPr>
            <a:spLocks noGrp="1"/>
          </p:cNvSpPr>
          <p:nvPr>
            <p:ph type="title"/>
          </p:nvPr>
        </p:nvSpPr>
        <p:spPr>
          <a:xfrm>
            <a:off x="1139825" y="0"/>
            <a:ext cx="7329488" cy="762000"/>
          </a:xfrm>
        </p:spPr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Empirical Mode Decomposition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4300444" y="5253395"/>
                <a:ext cx="2020938" cy="853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444" y="5253395"/>
                <a:ext cx="2020938" cy="85331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72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4.2 Direction issue on small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adius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18" y="1208810"/>
            <a:ext cx="1219200" cy="1219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8" y="1208810"/>
            <a:ext cx="1219200" cy="1219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1208810"/>
            <a:ext cx="1219200" cy="1219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1208810"/>
            <a:ext cx="1219200" cy="1219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208810"/>
            <a:ext cx="1219200" cy="1219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7" y="1208810"/>
            <a:ext cx="1219200" cy="1219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8185" y="1495244"/>
            <a:ext cx="1131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SFEGO</a:t>
            </a:r>
            <a:endParaRPr lang="en-US" dirty="0"/>
          </a:p>
          <a:p>
            <a:pPr algn="ctr"/>
            <a:r>
              <a:rPr lang="en-US" dirty="0" smtClean="0"/>
              <a:t>128x128</a:t>
            </a:r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3218102" y="2428010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R1</a:t>
            </a:r>
          </a:p>
        </p:txBody>
      </p:sp>
      <p:sp>
        <p:nvSpPr>
          <p:cNvPr id="13" name="矩形 12"/>
          <p:cNvSpPr/>
          <p:nvPr/>
        </p:nvSpPr>
        <p:spPr>
          <a:xfrm>
            <a:off x="4437302" y="24280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R2</a:t>
            </a:r>
            <a:endParaRPr 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5656502" y="2428009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R3</a:t>
            </a:r>
            <a:endParaRPr 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6875702" y="242800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R4</a:t>
            </a:r>
            <a:endParaRPr 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8089081" y="2428007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R5</a:t>
            </a:r>
            <a:endParaRPr lang="en-US" sz="12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72228"/>
              </p:ext>
            </p:extLst>
          </p:nvPr>
        </p:nvGraphicFramePr>
        <p:xfrm>
          <a:off x="3453217" y="4845148"/>
          <a:ext cx="177798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26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26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aseline="0" dirty="0" smtClean="0"/>
                        <a:t>M</a:t>
                      </a:r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/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53462" marR="53462" marT="26732" marB="26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橢圓 19"/>
          <p:cNvSpPr/>
          <p:nvPr/>
        </p:nvSpPr>
        <p:spPr bwMode="auto">
          <a:xfrm>
            <a:off x="3505830" y="4845148"/>
            <a:ext cx="1668527" cy="154036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499514" y="5615162"/>
            <a:ext cx="4863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351443" y="5029892"/>
            <a:ext cx="589" cy="46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3715012" y="5619925"/>
            <a:ext cx="5029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356206" y="5767358"/>
            <a:ext cx="2493" cy="457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4442364" y="5724700"/>
            <a:ext cx="404825" cy="366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3880401" y="5186333"/>
            <a:ext cx="337560" cy="304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492692" y="5186333"/>
            <a:ext cx="315669" cy="300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3880401" y="5743647"/>
            <a:ext cx="332798" cy="347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6" y="2912146"/>
            <a:ext cx="3557540" cy="355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134313" y="4615732"/>
            <a:ext cx="1151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Small Radius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3715012" y="2565171"/>
            <a:ext cx="1649668" cy="493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內容版面配置區 2"/>
          <p:cNvSpPr txBox="1">
            <a:spLocks/>
          </p:cNvSpPr>
          <p:nvPr/>
        </p:nvSpPr>
        <p:spPr bwMode="auto">
          <a:xfrm>
            <a:off x="282576" y="3058389"/>
            <a:ext cx="4948622" cy="306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800100" algn="l"/>
              </a:tabLst>
              <a:defRPr kumimoji="1" sz="2800" b="1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342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571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 3" pitchFamily="18" charset="2"/>
              <a:buChar char="}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800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028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14859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31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75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direction of gradient is limited to the number of pixels in circle.</a:t>
            </a:r>
            <a:endParaRPr lang="en-US" kern="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3219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4.2.1 Improve high frequency extraction</a:t>
            </a:r>
            <a:b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(Up Sampling)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455583" y="978065"/>
            <a:ext cx="1046858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 Sampling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× </a:t>
            </a:r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</a:t>
            </a:r>
            <a:endParaRPr lang="en-US" sz="1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961749" y="978064"/>
            <a:ext cx="1186815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</a:t>
            </a:r>
          </a:p>
        </p:txBody>
      </p:sp>
      <p:cxnSp>
        <p:nvCxnSpPr>
          <p:cNvPr id="11" name="直線單箭頭接點 10"/>
          <p:cNvCxnSpPr>
            <a:endCxn id="7" idx="1"/>
          </p:cNvCxnSpPr>
          <p:nvPr/>
        </p:nvCxnSpPr>
        <p:spPr>
          <a:xfrm>
            <a:off x="1003880" y="1352162"/>
            <a:ext cx="45170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7" idx="3"/>
            <a:endCxn id="9" idx="1"/>
          </p:cNvCxnSpPr>
          <p:nvPr/>
        </p:nvCxnSpPr>
        <p:spPr>
          <a:xfrm flipV="1">
            <a:off x="2502441" y="1352162"/>
            <a:ext cx="45930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4548499" y="978063"/>
            <a:ext cx="1107688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</a:t>
            </a:r>
          </a:p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Sampling</a:t>
            </a:r>
          </a:p>
          <a:p>
            <a:pPr algn="ctr"/>
            <a:r>
              <a:rPr 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÷ N</a:t>
            </a:r>
            <a:endParaRPr lang="en-US" sz="16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148562" y="1375274"/>
            <a:ext cx="399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27697" y="3572485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R</a:t>
            </a:r>
            <a:r>
              <a:rPr lang="en-US" dirty="0" smtClean="0"/>
              <a:t>3 x1 ER3</a:t>
            </a:r>
            <a:endParaRPr lang="en-US" dirty="0"/>
          </a:p>
          <a:p>
            <a:pPr algn="ctr"/>
            <a:r>
              <a:rPr lang="en-US" altLang="zh-TW" dirty="0" smtClean="0"/>
              <a:t>0.892088</a:t>
            </a:r>
          </a:p>
        </p:txBody>
      </p:sp>
      <p:sp>
        <p:nvSpPr>
          <p:cNvPr id="24" name="矩形 23"/>
          <p:cNvSpPr/>
          <p:nvPr/>
        </p:nvSpPr>
        <p:spPr>
          <a:xfrm>
            <a:off x="5324818" y="3587714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R6 x2 ER3</a:t>
            </a:r>
          </a:p>
          <a:p>
            <a:pPr algn="ctr"/>
            <a:r>
              <a:rPr lang="en-US" dirty="0" smtClean="0"/>
              <a:t>0.907032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7341084" y="3572485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R</a:t>
            </a:r>
            <a:r>
              <a:rPr lang="en-US" dirty="0" smtClean="0"/>
              <a:t>12 x</a:t>
            </a:r>
            <a:r>
              <a:rPr lang="en-US" altLang="zh-TW" dirty="0" smtClean="0"/>
              <a:t>4</a:t>
            </a:r>
            <a:r>
              <a:rPr lang="en-US" altLang="zh-TW" dirty="0"/>
              <a:t> </a:t>
            </a:r>
            <a:r>
              <a:rPr lang="en-US" altLang="zh-TW" dirty="0" smtClean="0"/>
              <a:t>ER</a:t>
            </a:r>
            <a:r>
              <a:rPr lang="en-US" dirty="0" smtClean="0"/>
              <a:t>3</a:t>
            </a:r>
          </a:p>
          <a:p>
            <a:pPr algn="ctr"/>
            <a:r>
              <a:rPr lang="en-US" dirty="0" smtClean="0"/>
              <a:t>0.913494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1023413" y="358993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BIMF2</a:t>
            </a:r>
            <a:endParaRPr 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3" y="4148692"/>
            <a:ext cx="1800000" cy="1800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16280" y="5948692"/>
            <a:ext cx="10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BIMF1</a:t>
            </a:r>
            <a:endParaRPr 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42" y="4148692"/>
            <a:ext cx="1800000" cy="180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08" y="4148692"/>
            <a:ext cx="1800000" cy="180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01" y="4148692"/>
            <a:ext cx="1800000" cy="1800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350538" y="5948692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R1 x1 ER1</a:t>
            </a:r>
          </a:p>
          <a:p>
            <a:pPr algn="ctr"/>
            <a:r>
              <a:rPr lang="en-US" dirty="0"/>
              <a:t>0.705154</a:t>
            </a:r>
          </a:p>
        </p:txBody>
      </p:sp>
      <p:sp>
        <p:nvSpPr>
          <p:cNvPr id="33" name="矩形 32"/>
          <p:cNvSpPr/>
          <p:nvPr/>
        </p:nvSpPr>
        <p:spPr>
          <a:xfrm>
            <a:off x="5381258" y="5948692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R2 x2 ER1</a:t>
            </a:r>
          </a:p>
          <a:p>
            <a:pPr algn="ctr"/>
            <a:r>
              <a:rPr lang="en-US" dirty="0" smtClean="0"/>
              <a:t>0.743772</a:t>
            </a:r>
            <a:endParaRPr lang="en-US" dirty="0"/>
          </a:p>
        </p:txBody>
      </p:sp>
      <p:sp>
        <p:nvSpPr>
          <p:cNvPr id="34" name="矩形 33"/>
          <p:cNvSpPr/>
          <p:nvPr/>
        </p:nvSpPr>
        <p:spPr>
          <a:xfrm>
            <a:off x="7277325" y="5948692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R4 x4 ER1</a:t>
            </a:r>
          </a:p>
          <a:p>
            <a:pPr algn="ctr"/>
            <a:r>
              <a:rPr lang="en-US" dirty="0"/>
              <a:t>0.800833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30" y="1791604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64" y="1787714"/>
            <a:ext cx="18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08" y="1772485"/>
            <a:ext cx="1800000" cy="180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78623" y="6595023"/>
            <a:ext cx="3400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R:Radius x:UpSampleRatio ER:Effective Radius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5" y="1788375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平行四邊形 34"/>
              <p:cNvSpPr/>
              <p:nvPr/>
            </p:nvSpPr>
            <p:spPr>
              <a:xfrm>
                <a:off x="118507" y="1060480"/>
                <a:ext cx="955063" cy="584819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5" name="平行四邊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7" y="1060480"/>
                <a:ext cx="955063" cy="584819"/>
              </a:xfrm>
              <a:prstGeom prst="parallelogram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平行四邊形 36"/>
              <p:cNvSpPr/>
              <p:nvPr/>
            </p:nvSpPr>
            <p:spPr>
              <a:xfrm>
                <a:off x="5967663" y="978062"/>
                <a:ext cx="1059838" cy="748195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Spatial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1400" i="1" dirty="0" smtClean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7" name="平行四邊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63" y="978062"/>
                <a:ext cx="1059838" cy="748195"/>
              </a:xfrm>
              <a:prstGeom prst="parallelogram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5656747" y="1354863"/>
            <a:ext cx="399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04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4.3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Performance</a:t>
            </a:r>
            <a:b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sz="28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v.s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MEEMD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78499"/>
              </p:ext>
            </p:extLst>
          </p:nvPr>
        </p:nvGraphicFramePr>
        <p:xfrm>
          <a:off x="5559875" y="844075"/>
          <a:ext cx="3449926" cy="54205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12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25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25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25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125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874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6631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SFEGO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MEEMD</a:t>
                      </a:r>
                      <a:endParaRPr lang="en-US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Speedup</a:t>
                      </a:r>
                      <a:endParaRPr lang="en-US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050" b="0" i="0" u="none" strike="noStrike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Pixels</a:t>
                      </a:r>
                      <a:endParaRPr lang="en-US" sz="1050" b="0" i="0" u="none" strike="noStrike" dirty="0" smtClean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Time(s)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IMF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Time(s)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0.237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78.02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329.1983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0.613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175.337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286.031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1.098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1.632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2.504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3.259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299.142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91.78951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4.371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5.627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6.798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8.438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9.627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11.441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446.169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38.99738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13.441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15.48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16.79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18.786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20.828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23.536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25.801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28.39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31.516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34.624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39.043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40.34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43.568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47.189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616.073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13.05544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50.709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53.938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58.066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66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61.916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282575" y="966281"/>
            <a:ext cx="4742007" cy="2257210"/>
          </a:xfrm>
        </p:spPr>
        <p:txBody>
          <a:bodyPr/>
          <a:lstStyle/>
          <a:p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N: </a:t>
            </a:r>
            <a:r>
              <a:rPr lang="en-US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</a:t>
            </a:r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umber of pixels in circular mask.</a:t>
            </a:r>
            <a:endParaRPr lang="en-US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Testing Parameters</a:t>
            </a:r>
          </a:p>
          <a:p>
            <a:pPr lvl="1"/>
            <a:r>
              <a:rPr 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Picture: Lena</a:t>
            </a:r>
          </a:p>
          <a:p>
            <a:pPr lvl="1"/>
            <a:r>
              <a:rPr 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Size: 512x512 Pixels</a:t>
            </a:r>
          </a:p>
          <a:p>
            <a:pPr lvl="1"/>
            <a:r>
              <a:rPr 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MEEMD Ensemble: 50</a:t>
            </a:r>
            <a:endParaRPr lang="en-US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69337" y="6264625"/>
            <a:ext cx="2869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CPU: Intel </a:t>
            </a:r>
            <a:r>
              <a:rPr lang="en-US" sz="1400" dirty="0"/>
              <a:t>Core i7-3770 @3.4Ghz</a:t>
            </a: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968647"/>
              </p:ext>
            </p:extLst>
          </p:nvPr>
        </p:nvGraphicFramePr>
        <p:xfrm>
          <a:off x="282575" y="3246582"/>
          <a:ext cx="4975298" cy="306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96803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54986" y="980808"/>
            <a:ext cx="5385694" cy="1400162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CPU</a:t>
            </a:r>
          </a:p>
          <a:p>
            <a:endParaRPr lang="en-US" dirty="0" smtClean="0"/>
          </a:p>
          <a:p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4.3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Performance</a:t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GPU Computing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464219"/>
              </p:ext>
            </p:extLst>
          </p:nvPr>
        </p:nvGraphicFramePr>
        <p:xfrm>
          <a:off x="5553144" y="1016655"/>
          <a:ext cx="3495029" cy="542055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09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94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02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86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73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671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SFEGO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C++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OpenCL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Speedup</a:t>
                      </a:r>
                      <a:endParaRPr lang="en-US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Pixels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Times (sec)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Times (sec)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0" marR="7080" marT="708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0.274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18.33333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0.712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46.93333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1.288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78.9375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1.825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114.3125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2.848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149.1053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3.775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187.35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4.941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234.3333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6.34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252.36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7.748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308.28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9.396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335.8214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10.995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332.4545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12.946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379.5882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15.24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337.5333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17.392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404.3488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19.812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439.3556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22.445999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409.7963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25.004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480.8654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27.875999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435.4531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30.889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417.0135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34.154999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408.5301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37.726002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411.4835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41.153999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415.2041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1756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44.216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459.0521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47.949001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531.5667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51.848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465.937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2232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56.125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455.2846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60.174999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451.0902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64.321999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464.3551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68.949997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470.8151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67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73.912003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080" marR="7080" marT="70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488.7933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38124" y="4010478"/>
            <a:ext cx="5200651" cy="245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800100" algn="l"/>
              </a:tabLst>
              <a:defRPr kumimoji="1" sz="2800" b="1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342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571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 3" pitchFamily="18" charset="2"/>
              <a:buChar char="}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800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028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14859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31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75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Environment:</a:t>
            </a:r>
          </a:p>
          <a:p>
            <a:pPr lvl="1"/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CPU: Intel Pentium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G2120</a:t>
            </a:r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(2012, 22nm)</a:t>
            </a:r>
            <a:endParaRPr lang="en-US" kern="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2"/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TDP: 55W</a:t>
            </a:r>
            <a:endParaRPr lang="en-US" kern="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GPU: AMD R</a:t>
            </a:r>
            <a:r>
              <a:rPr lang="en-US" altLang="zh-TW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</a:t>
            </a:r>
            <a:r>
              <a:rPr lang="zh-TW" alt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280X</a:t>
            </a:r>
            <a:r>
              <a:rPr lang="zh-TW" alt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(201</a:t>
            </a:r>
            <a:r>
              <a:rPr lang="en-US" altLang="zh-TW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28</a:t>
            </a:r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nm)</a:t>
            </a:r>
          </a:p>
          <a:p>
            <a:pPr lvl="2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2048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Stream Processing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Units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2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TDP: 250W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11076" y="2637905"/>
            <a:ext cx="4217266" cy="132449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GPU</a:t>
            </a:r>
          </a:p>
          <a:p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7" name="圓角矩形 6"/>
          <p:cNvSpPr/>
          <p:nvPr/>
        </p:nvSpPr>
        <p:spPr>
          <a:xfrm>
            <a:off x="137160" y="1354001"/>
            <a:ext cx="789276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Input Image</a:t>
            </a:r>
            <a:endParaRPr lang="en-US" sz="1600" dirty="0"/>
          </a:p>
        </p:txBody>
      </p:sp>
      <p:sp>
        <p:nvSpPr>
          <p:cNvPr id="8" name="圓角矩形 7"/>
          <p:cNvSpPr/>
          <p:nvPr/>
        </p:nvSpPr>
        <p:spPr>
          <a:xfrm>
            <a:off x="1113040" y="1354000"/>
            <a:ext cx="1003012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Allocate Memory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303251" y="2801248"/>
            <a:ext cx="3140363" cy="3879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Global Memory</a:t>
            </a:r>
          </a:p>
        </p:txBody>
      </p:sp>
      <p:cxnSp>
        <p:nvCxnSpPr>
          <p:cNvPr id="11" name="直線單箭頭接點 10"/>
          <p:cNvCxnSpPr>
            <a:stCxn id="7" idx="3"/>
            <a:endCxn id="8" idx="1"/>
          </p:cNvCxnSpPr>
          <p:nvPr/>
        </p:nvCxnSpPr>
        <p:spPr>
          <a:xfrm flipV="1">
            <a:off x="926436" y="1728098"/>
            <a:ext cx="18660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8" idx="2"/>
          </p:cNvCxnSpPr>
          <p:nvPr/>
        </p:nvCxnSpPr>
        <p:spPr>
          <a:xfrm flipH="1">
            <a:off x="1610728" y="2102195"/>
            <a:ext cx="3818" cy="69905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1303250" y="3446112"/>
            <a:ext cx="3140363" cy="3879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err="1" smtClean="0"/>
              <a:t>OpenCL</a:t>
            </a:r>
            <a:r>
              <a:rPr lang="en-US" altLang="zh-TW" sz="1600" dirty="0" smtClean="0"/>
              <a:t> Kernel Function</a:t>
            </a:r>
            <a:endParaRPr lang="en-US" sz="1600" dirty="0" smtClean="0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3181916" y="3187696"/>
            <a:ext cx="2381" cy="256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982106" y="3187696"/>
            <a:ext cx="1" cy="256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圓角矩形 35"/>
          <p:cNvSpPr/>
          <p:nvPr/>
        </p:nvSpPr>
        <p:spPr>
          <a:xfrm>
            <a:off x="2298686" y="1353998"/>
            <a:ext cx="850106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Execute</a:t>
            </a:r>
          </a:p>
        </p:txBody>
      </p:sp>
      <p:cxnSp>
        <p:nvCxnSpPr>
          <p:cNvPr id="43" name="直線單箭頭接點 42"/>
          <p:cNvCxnSpPr>
            <a:stCxn id="36" idx="2"/>
          </p:cNvCxnSpPr>
          <p:nvPr/>
        </p:nvCxnSpPr>
        <p:spPr>
          <a:xfrm>
            <a:off x="2723739" y="2102193"/>
            <a:ext cx="4221" cy="13268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116052" y="1728096"/>
            <a:ext cx="18660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/>
          <p:cNvSpPr/>
          <p:nvPr/>
        </p:nvSpPr>
        <p:spPr>
          <a:xfrm>
            <a:off x="3324052" y="1340349"/>
            <a:ext cx="1025396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Read</a:t>
            </a:r>
          </a:p>
          <a:p>
            <a:pPr algn="ctr"/>
            <a:r>
              <a:rPr lang="en-US" sz="1600" dirty="0" smtClean="0"/>
              <a:t>Memory</a:t>
            </a:r>
          </a:p>
        </p:txBody>
      </p:sp>
      <p:cxnSp>
        <p:nvCxnSpPr>
          <p:cNvPr id="54" name="直線單箭頭接點 53"/>
          <p:cNvCxnSpPr/>
          <p:nvPr/>
        </p:nvCxnSpPr>
        <p:spPr>
          <a:xfrm flipV="1">
            <a:off x="3137448" y="1739066"/>
            <a:ext cx="18660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endCxn id="53" idx="2"/>
          </p:cNvCxnSpPr>
          <p:nvPr/>
        </p:nvCxnSpPr>
        <p:spPr>
          <a:xfrm flipH="1" flipV="1">
            <a:off x="3836750" y="2088544"/>
            <a:ext cx="403" cy="7127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圓角矩形 56"/>
          <p:cNvSpPr/>
          <p:nvPr/>
        </p:nvSpPr>
        <p:spPr>
          <a:xfrm>
            <a:off x="4525646" y="1340348"/>
            <a:ext cx="838344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4347828" y="1739066"/>
            <a:ext cx="18660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6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4.3.1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Performance</a:t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 Sampling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269066" y="3786207"/>
            <a:ext cx="1186815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</a:t>
            </a:r>
          </a:p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R1~R8</a:t>
            </a:r>
          </a:p>
        </p:txBody>
      </p:sp>
      <p:cxnSp>
        <p:nvCxnSpPr>
          <p:cNvPr id="6" name="直線單箭頭接點 5"/>
          <p:cNvCxnSpPr>
            <a:endCxn id="5" idx="1"/>
          </p:cNvCxnSpPr>
          <p:nvPr/>
        </p:nvCxnSpPr>
        <p:spPr>
          <a:xfrm flipV="1">
            <a:off x="826600" y="4160305"/>
            <a:ext cx="442466" cy="738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1278303" y="4766729"/>
            <a:ext cx="1046858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 Sampling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÷2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1278302" y="5721699"/>
            <a:ext cx="1046859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Sampling</a:t>
            </a:r>
          </a:p>
          <a:p>
            <a:pPr algn="ctr"/>
            <a:r>
              <a:rPr 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÷ </a:t>
            </a:r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2784469" y="4766728"/>
            <a:ext cx="1186815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2784468" y="5721698"/>
            <a:ext cx="1186815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</a:t>
            </a:r>
          </a:p>
        </p:txBody>
      </p:sp>
      <p:cxnSp>
        <p:nvCxnSpPr>
          <p:cNvPr id="11" name="直線單箭頭接點 10"/>
          <p:cNvCxnSpPr>
            <a:endCxn id="7" idx="1"/>
          </p:cNvCxnSpPr>
          <p:nvPr/>
        </p:nvCxnSpPr>
        <p:spPr>
          <a:xfrm>
            <a:off x="826600" y="5140826"/>
            <a:ext cx="45170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8" idx="1"/>
          </p:cNvCxnSpPr>
          <p:nvPr/>
        </p:nvCxnSpPr>
        <p:spPr>
          <a:xfrm>
            <a:off x="835837" y="5365102"/>
            <a:ext cx="442465" cy="730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7" idx="3"/>
            <a:endCxn id="9" idx="1"/>
          </p:cNvCxnSpPr>
          <p:nvPr/>
        </p:nvCxnSpPr>
        <p:spPr>
          <a:xfrm flipV="1">
            <a:off x="2325161" y="5140826"/>
            <a:ext cx="45930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8" idx="3"/>
            <a:endCxn id="10" idx="1"/>
          </p:cNvCxnSpPr>
          <p:nvPr/>
        </p:nvCxnSpPr>
        <p:spPr>
          <a:xfrm flipV="1">
            <a:off x="2325161" y="6095796"/>
            <a:ext cx="45930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4371219" y="4766727"/>
            <a:ext cx="1107688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</a:t>
            </a:r>
          </a:p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Sampling</a:t>
            </a:r>
          </a:p>
          <a:p>
            <a:pPr algn="ctr"/>
            <a:r>
              <a:rPr 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×</a:t>
            </a:r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4371216" y="5721698"/>
            <a:ext cx="1107691" cy="7481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</a:t>
            </a:r>
          </a:p>
          <a:p>
            <a:pPr algn="ctr"/>
            <a:r>
              <a:rPr 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</a:t>
            </a:r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ampling</a:t>
            </a:r>
          </a:p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×4</a:t>
            </a: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3971282" y="5163938"/>
            <a:ext cx="399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981084" y="6095795"/>
            <a:ext cx="399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61685" y="1066431"/>
            <a:ext cx="8404225" cy="2066798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Real-Time</a:t>
            </a: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Down-sampling</a:t>
            </a:r>
          </a:p>
          <a:p>
            <a:pPr lvl="1"/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Up-sampling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(Interpolation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en-US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Effective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Radius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06631"/>
              </p:ext>
            </p:extLst>
          </p:nvPr>
        </p:nvGraphicFramePr>
        <p:xfrm>
          <a:off x="3772501" y="882100"/>
          <a:ext cx="5100911" cy="371284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43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837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304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Down</a:t>
                      </a:r>
                    </a:p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Sampling</a:t>
                      </a:r>
                    </a:p>
                    <a:p>
                      <a:pPr algn="ctr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SFEGO</a:t>
                      </a:r>
                      <a:endParaRPr lang="en-US" sz="1100" u="none" strike="noStrike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  <a:p>
                      <a:pPr algn="ctr" rtl="0" fontAlgn="b"/>
                      <a:r>
                        <a:rPr lang="en-US" sz="11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Radius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Effective</a:t>
                      </a:r>
                    </a:p>
                    <a:p>
                      <a:pPr algn="ctr" rtl="0" fontAlgn="b"/>
                      <a:r>
                        <a:rPr lang="en-US" sz="11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Radius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GPU with</a:t>
                      </a:r>
                    </a:p>
                    <a:p>
                      <a:pPr algn="ctr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Original</a:t>
                      </a:r>
                    </a:p>
                    <a:p>
                      <a:pPr algn="ctr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Radius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GPU </a:t>
                      </a:r>
                      <a:r>
                        <a:rPr lang="en-US" sz="11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with </a:t>
                      </a:r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Down Sampling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Speedup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Correlation Coefficient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0.028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4.666667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0.987974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0.034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4.857143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0.993042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0.043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5.375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0.994158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0.054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6.75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0.99383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27.66667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0.968883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0.984733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0.989197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0.991995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555216" y="6469893"/>
            <a:ext cx="33505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Up to </a:t>
            </a:r>
            <a:r>
              <a:rPr lang="en-US" altLang="zh-TW" sz="1600" dirty="0" smtClean="0"/>
              <a:t>45</a:t>
            </a:r>
            <a:r>
              <a:rPr lang="en-US" sz="1600" dirty="0" smtClean="0"/>
              <a:t> BIMFs per second </a:t>
            </a:r>
            <a:r>
              <a:rPr lang="en-US" sz="1050" dirty="0" smtClean="0"/>
              <a:t>(640x480)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940" y="4704674"/>
            <a:ext cx="3138166" cy="176521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40" y="4648837"/>
            <a:ext cx="3336695" cy="1876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平行四邊形 22"/>
              <p:cNvSpPr/>
              <p:nvPr/>
            </p:nvSpPr>
            <p:spPr>
              <a:xfrm>
                <a:off x="61685" y="4800077"/>
                <a:ext cx="955063" cy="584819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23" name="平行四邊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" y="4800077"/>
                <a:ext cx="955063" cy="584819"/>
              </a:xfrm>
              <a:prstGeom prst="parallelogram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 descr="D:\Downloads\20180516142000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2"/>
          <a:stretch/>
        </p:blipFill>
        <p:spPr bwMode="auto">
          <a:xfrm>
            <a:off x="5640066" y="4648837"/>
            <a:ext cx="3462823" cy="1876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5091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4.4 MEEMD 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mulation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Multiple Image Testing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881757"/>
              </p:ext>
            </p:extLst>
          </p:nvPr>
        </p:nvGraphicFramePr>
        <p:xfrm>
          <a:off x="303503" y="2050976"/>
          <a:ext cx="84042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803">
                  <a:extLst>
                    <a:ext uri="{9D8B030D-6E8A-4147-A177-3AD203B41FA5}">
                      <a16:colId xmlns="" xmlns:a16="http://schemas.microsoft.com/office/drawing/2014/main" val="906589113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219600431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2710479874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4232602486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2458349601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3703291032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2180062837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478304313"/>
                    </a:ext>
                  </a:extLst>
                </a:gridCol>
                <a:gridCol w="933803">
                  <a:extLst>
                    <a:ext uri="{9D8B030D-6E8A-4147-A177-3AD203B41FA5}">
                      <a16:colId xmlns="" xmlns:a16="http://schemas.microsoft.com/office/drawing/2014/main" val="3921519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2men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squirrel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tower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bridge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average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median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87325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100779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229058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BIMF3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233573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12.4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342841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BIMF5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27.4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4211191466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" y="4619201"/>
            <a:ext cx="1620000" cy="16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23" y="4619201"/>
            <a:ext cx="1620000" cy="16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56" y="4619201"/>
            <a:ext cx="2073600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89" y="4619201"/>
            <a:ext cx="996300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22" y="4619201"/>
            <a:ext cx="2160000" cy="1620000"/>
          </a:xfrm>
          <a:prstGeom prst="rect">
            <a:avLst/>
          </a:prstGeom>
        </p:spPr>
      </p:pic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353936" y="882429"/>
            <a:ext cx="8085570" cy="98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800100" algn="l"/>
              </a:tabLst>
              <a:defRPr kumimoji="1" sz="2800" b="1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342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571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 3" pitchFamily="18" charset="2"/>
              <a:buChar char="}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800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028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14859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31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75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emulate BIMFs of MEEMD, we found spatial frame with </a:t>
            </a:r>
            <a:r>
              <a:rPr lang="en-US" altLang="zh-TW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largest </a:t>
            </a:r>
            <a:r>
              <a:rPr lang="en-US" altLang="zh-TW" kern="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correlation coefficient</a:t>
            </a:r>
            <a:r>
              <a:rPr lang="en-US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0732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4.4 MEEMD</a:t>
            </a:r>
            <a:r>
              <a:rPr lang="zh-TW" alt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mulation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Estimated SFEGO Radius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36738917"/>
                  </p:ext>
                </p:extLst>
              </p:nvPr>
            </p:nvGraphicFramePr>
            <p:xfrm>
              <a:off x="56390" y="876268"/>
              <a:ext cx="898108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2635">
                      <a:extLst>
                        <a:ext uri="{9D8B030D-6E8A-4147-A177-3AD203B41FA5}">
                          <a16:colId xmlns="" xmlns:a16="http://schemas.microsoft.com/office/drawing/2014/main" val="1701859457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4177028888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3901603037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578480841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2103331664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3483111742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1487382246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="" xmlns:a16="http://schemas.microsoft.com/office/drawing/2014/main" val="1420806001"/>
                        </a:ext>
                      </a:extLst>
                    </a:gridCol>
                  </a:tblGrid>
                  <a:tr h="356418">
                    <a:tc>
                      <a:txBody>
                        <a:bodyPr/>
                        <a:lstStyle/>
                        <a:p>
                          <a:endParaRPr lang="zh-TW" altLang="en-US" sz="18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Lena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2men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squirrel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tower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bridge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average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median</a:t>
                          </a:r>
                        </a:p>
                      </a:txBody>
                      <a:tcPr marL="3175" marR="3175" marT="3175" marB="0" anchor="ctr"/>
                    </a:tc>
                    <a:extLst>
                      <a:ext uri="{0D108BD9-81ED-4DB2-BD59-A6C34878D82A}">
                        <a16:rowId xmlns="" xmlns:a16="http://schemas.microsoft.com/office/drawing/2014/main" val="54159700"/>
                      </a:ext>
                    </a:extLst>
                  </a:tr>
                  <a:tr h="356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Diameter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1.2881</m:t>
                                </m:r>
                                <m:sSup>
                                  <m:sSupPr>
                                    <m:ctrlP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0.7353</m:t>
                                    </m:r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1.5408</m:t>
                                </m:r>
                                <m:sSup>
                                  <m:sSupPr>
                                    <m:ctrlP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0.7167</m:t>
                                    </m:r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1.2334</m:t>
                                </m:r>
                                <m:sSup>
                                  <m:sSupPr>
                                    <m:ctrlP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0.7775</m:t>
                                    </m:r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1.3744</m:t>
                                </m:r>
                                <m:sSup>
                                  <m:sSupPr>
                                    <m:ctrlP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0.7196</m:t>
                                    </m:r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1.2512</m:t>
                                </m:r>
                                <m:sSup>
                                  <m:sSupPr>
                                    <m:ctrlP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0.7498</m:t>
                                    </m:r>
                                    <m:r>
                                      <a:rPr lang="en-US" altLang="zh-TW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𝟏</m:t>
                                </m:r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.</m:t>
                                </m:r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𝟑</m:t>
                                </m:r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346</m:t>
                                </m:r>
                                <m:sSup>
                                  <m:sSupPr>
                                    <m:ctrlP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𝟎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.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𝟕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41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𝟏</m:t>
                                </m:r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.</m:t>
                                </m:r>
                                <m:r>
                                  <a:rPr lang="en-US" altLang="zh-TW" sz="12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𝟑𝟏𝟐𝟑</m:t>
                                </m:r>
                                <m:sSup>
                                  <m:sSupPr>
                                    <m:ctrlP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𝟎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.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𝟕𝟒𝟐𝟕</m:t>
                                    </m:r>
                                    <m:r>
                                      <a:rPr lang="en-US" altLang="zh-TW" sz="12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238254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36738917"/>
                  </p:ext>
                </p:extLst>
              </p:nvPr>
            </p:nvGraphicFramePr>
            <p:xfrm>
              <a:off x="56390" y="876268"/>
              <a:ext cx="898108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01859457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77028888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01603037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78480841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03331664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483111742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87382246"/>
                        </a:ext>
                      </a:extLst>
                    </a:gridCol>
                    <a:gridCol w="1122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20806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TW" altLang="en-US" sz="18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Lena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2men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squirrel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tower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bridge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average</a:t>
                          </a:r>
                        </a:p>
                      </a:txBody>
                      <a:tcPr marL="3175" marR="3175" marT="317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median</a:t>
                          </a:r>
                        </a:p>
                      </a:txBody>
                      <a:tcPr marL="3175" marR="3175" marT="3175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415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Diameter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000" t="-106667" r="-599459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201087" t="-106667" r="-5027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01087" t="-106667" r="-4027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01087" t="-106667" r="-3027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98378" t="-106667" r="-20108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601630" t="-106667" r="-10217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1630" t="-106667" r="-2174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82544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6391" y="5139777"/>
          <a:ext cx="1516512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5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aseline="0" dirty="0" smtClean="0"/>
                        <a:t>C</a:t>
                      </a: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endParaRPr lang="zh-TW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 smtClean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aseline="0" dirty="0"/>
                    </a:p>
                  </a:txBody>
                  <a:tcPr marL="45600" marR="45600" marT="22800" marB="228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 bwMode="auto">
          <a:xfrm>
            <a:off x="291486" y="5335045"/>
            <a:ext cx="1046323" cy="94903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72903" y="6053245"/>
            <a:ext cx="814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R</a:t>
            </a:r>
            <a:r>
              <a:rPr lang="zh-TW" altLang="en-US" sz="1200" b="1" dirty="0" smtClean="0">
                <a:solidFill>
                  <a:srgbClr val="FF0000"/>
                </a:solidFill>
              </a:rPr>
              <a:t>=</a:t>
            </a:r>
            <a:r>
              <a:rPr lang="en-US" altLang="zh-TW" sz="1200" b="1" dirty="0">
                <a:solidFill>
                  <a:srgbClr val="FF0000"/>
                </a:solidFill>
              </a:rPr>
              <a:t>1</a:t>
            </a:r>
            <a:endParaRPr lang="en-US" altLang="zh-TW" sz="1200" b="1" dirty="0" smtClean="0">
              <a:solidFill>
                <a:srgbClr val="FF0000"/>
              </a:solidFill>
            </a:endParaRPr>
          </a:p>
          <a:p>
            <a:r>
              <a:rPr lang="en-US" altLang="zh-TW" sz="1200" b="1" dirty="0" smtClean="0">
                <a:solidFill>
                  <a:srgbClr val="FF0000"/>
                </a:solidFill>
              </a:rPr>
              <a:t>D=R*2+1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88360"/>
              </p:ext>
            </p:extLst>
          </p:nvPr>
        </p:nvGraphicFramePr>
        <p:xfrm>
          <a:off x="56390" y="1722056"/>
          <a:ext cx="898108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35">
                  <a:extLst>
                    <a:ext uri="{9D8B030D-6E8A-4147-A177-3AD203B41FA5}">
                      <a16:colId xmlns="" xmlns:a16="http://schemas.microsoft.com/office/drawing/2014/main" val="4068453297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1176687843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1415966119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2738207286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1084840773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1444395590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2315908577"/>
                    </a:ext>
                  </a:extLst>
                </a:gridCol>
                <a:gridCol w="1122635">
                  <a:extLst>
                    <a:ext uri="{9D8B030D-6E8A-4147-A177-3AD203B41FA5}">
                      <a16:colId xmlns="" xmlns:a16="http://schemas.microsoft.com/office/drawing/2014/main" val="3666924274"/>
                    </a:ext>
                  </a:extLst>
                </a:gridCol>
              </a:tblGrid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Radius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2men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squirrel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tower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bridge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average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median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="" xmlns:a16="http://schemas.microsoft.com/office/drawing/2014/main" val="3777247448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433429988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0518022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BIMF3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5.6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838349530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BIMF4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12.4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997611343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BIMF5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28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27.4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25465390"/>
                  </a:ext>
                </a:extLst>
              </a:tr>
              <a:tr h="3553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BIMF6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8720361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BIMF7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119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119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118 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38825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BIMF8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238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250 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65865532"/>
                  </a:ext>
                </a:extLst>
              </a:tr>
            </a:tbl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/>
          </p:nvPr>
        </p:nvGraphicFramePr>
        <p:xfrm>
          <a:off x="2387550" y="5128164"/>
          <a:ext cx="4164170" cy="147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252813" y="5685245"/>
                <a:ext cx="1798826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𝟑𝟏𝟐𝟑</m:t>
                      </m:r>
                      <m:sSup>
                        <m:sSupPr>
                          <m:ctrlP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𝟎</m:t>
                          </m:r>
                          <m: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𝟕𝟒𝟐𝟕</m:t>
                          </m:r>
                          <m:r>
                            <a:rPr lang="en-US" altLang="zh-TW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813" y="5685245"/>
                <a:ext cx="1798826" cy="375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06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4.4 MEEMD Emulation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Amplitude Fitting (Least Square Method)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82575" y="1020932"/>
                <a:ext cx="8404225" cy="52822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endParaRPr lang="en-US" altLang="zh-TW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𝑩𝑰𝑴𝑭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𝐵𝐼𝑀𝐹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𝐵𝐼𝑀𝐹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𝐵𝐼𝑀𝐹𝑚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i="1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TW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575" y="1020932"/>
                <a:ext cx="8404225" cy="5282213"/>
              </a:xfrm>
              <a:blipFill rotWithShape="0">
                <a:blip r:embed="rId3"/>
                <a:stretch>
                  <a:fillRect l="-943" t="-4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08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4.4 MEEMD Emulation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8" y="2556235"/>
            <a:ext cx="1080000" cy="10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68" y="2556235"/>
            <a:ext cx="108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8" y="2556235"/>
            <a:ext cx="1080000" cy="1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68" y="2556235"/>
            <a:ext cx="1080000" cy="10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68" y="2556235"/>
            <a:ext cx="1080000" cy="10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072" y="2556235"/>
            <a:ext cx="1080000" cy="10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64" y="2556235"/>
            <a:ext cx="1080000" cy="10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68" y="2556235"/>
            <a:ext cx="1080000" cy="1080000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94818"/>
              </p:ext>
            </p:extLst>
          </p:nvPr>
        </p:nvGraphicFramePr>
        <p:xfrm>
          <a:off x="113401" y="946699"/>
          <a:ext cx="8930940" cy="123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094">
                  <a:extLst>
                    <a:ext uri="{9D8B030D-6E8A-4147-A177-3AD203B41FA5}">
                      <a16:colId xmlns="" xmlns:a16="http://schemas.microsoft.com/office/drawing/2014/main" val="1498151346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1562308822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2056856254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838576537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1811040991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1498801806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630992502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249353542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3386670872"/>
                    </a:ext>
                  </a:extLst>
                </a:gridCol>
                <a:gridCol w="893094">
                  <a:extLst>
                    <a:ext uri="{9D8B030D-6E8A-4147-A177-3AD203B41FA5}">
                      <a16:colId xmlns="" xmlns:a16="http://schemas.microsoft.com/office/drawing/2014/main" val="260610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SFEGO Radius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Constant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55287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Fitting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0.521725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0.4585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0.566326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0.449491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0.387877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0.36097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0.214308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0.173874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-1.08941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243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Amplitude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0.339442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0.520468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0.581036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0.538529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0.46329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0.366821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0.224193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0.092599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18" name="直線接點 17"/>
          <p:cNvCxnSpPr>
            <a:stCxn id="5" idx="0"/>
          </p:cNvCxnSpPr>
          <p:nvPr/>
        </p:nvCxnSpPr>
        <p:spPr>
          <a:xfrm flipV="1">
            <a:off x="802468" y="2178364"/>
            <a:ext cx="592945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6" idx="0"/>
          </p:cNvCxnSpPr>
          <p:nvPr/>
        </p:nvCxnSpPr>
        <p:spPr>
          <a:xfrm flipV="1">
            <a:off x="1882468" y="2178364"/>
            <a:ext cx="441632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7" idx="0"/>
          </p:cNvCxnSpPr>
          <p:nvPr/>
        </p:nvCxnSpPr>
        <p:spPr>
          <a:xfrm flipV="1">
            <a:off x="2962468" y="2178364"/>
            <a:ext cx="261745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8" idx="0"/>
          </p:cNvCxnSpPr>
          <p:nvPr/>
        </p:nvCxnSpPr>
        <p:spPr>
          <a:xfrm flipV="1">
            <a:off x="4042468" y="2178364"/>
            <a:ext cx="77095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9" idx="0"/>
          </p:cNvCxnSpPr>
          <p:nvPr/>
        </p:nvCxnSpPr>
        <p:spPr>
          <a:xfrm flipH="1" flipV="1">
            <a:off x="5038725" y="2178364"/>
            <a:ext cx="83743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0" idx="0"/>
          </p:cNvCxnSpPr>
          <p:nvPr/>
        </p:nvCxnSpPr>
        <p:spPr>
          <a:xfrm flipH="1" flipV="1">
            <a:off x="5953125" y="2178364"/>
            <a:ext cx="247947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11" idx="0"/>
          </p:cNvCxnSpPr>
          <p:nvPr/>
        </p:nvCxnSpPr>
        <p:spPr>
          <a:xfrm flipH="1" flipV="1">
            <a:off x="6824663" y="2178364"/>
            <a:ext cx="459201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2" idx="0"/>
          </p:cNvCxnSpPr>
          <p:nvPr/>
        </p:nvCxnSpPr>
        <p:spPr>
          <a:xfrm flipH="1" flipV="1">
            <a:off x="7720013" y="2178364"/>
            <a:ext cx="642455" cy="37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35" y="3748939"/>
            <a:ext cx="2160000" cy="216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2" y="3748939"/>
            <a:ext cx="2160000" cy="21600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201668" y="590944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Input</a:t>
            </a:r>
          </a:p>
        </p:txBody>
      </p:sp>
      <p:sp>
        <p:nvSpPr>
          <p:cNvPr id="39" name="矩形 38"/>
          <p:cNvSpPr/>
          <p:nvPr/>
        </p:nvSpPr>
        <p:spPr>
          <a:xfrm>
            <a:off x="3568088" y="5909441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Fitting Combine</a:t>
            </a:r>
          </a:p>
          <a:p>
            <a:pPr algn="ctr"/>
            <a:r>
              <a:rPr lang="en-US" altLang="zh-TW" dirty="0"/>
              <a:t>0.954830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13" y="3748939"/>
            <a:ext cx="2160000" cy="2160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290294" y="5909441"/>
            <a:ext cx="2198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Amplitude C</a:t>
            </a:r>
            <a:r>
              <a:rPr lang="zh-TW" altLang="en-US" dirty="0" smtClean="0"/>
              <a:t>ombine</a:t>
            </a:r>
            <a:endParaRPr lang="en-US" altLang="zh-TW" dirty="0" smtClean="0"/>
          </a:p>
          <a:p>
            <a:pPr algn="ctr"/>
            <a:r>
              <a:rPr lang="en-US" altLang="zh-TW" dirty="0"/>
              <a:t>0.946574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547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Conclusion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2575" y="1163782"/>
            <a:ext cx="8085570" cy="5246543"/>
          </a:xfrm>
        </p:spPr>
        <p:txBody>
          <a:bodyPr/>
          <a:lstStyle/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decomposition result of SFEGO is similar to the BIMF of MEEMD.</a:t>
            </a:r>
          </a:p>
          <a:p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5000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 faster</a:t>
            </a: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GPU implementation of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SFEGO: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111ms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MEEMD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593.7 sec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(BIMF5 with Ensemble50)</a:t>
            </a:r>
          </a:p>
          <a:p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</a:t>
            </a:r>
            <a:r>
              <a:rPr 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frequency </a:t>
            </a: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range adjustable</a:t>
            </a:r>
          </a:p>
          <a:p>
            <a:pPr lvl="1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 frequency depend on the effective radius.</a:t>
            </a:r>
          </a:p>
        </p:txBody>
      </p:sp>
    </p:spTree>
    <p:extLst>
      <p:ext uri="{BB962C8B-B14F-4D97-AF65-F5344CB8AC3E}">
        <p14:creationId xmlns:p14="http://schemas.microsoft.com/office/powerpoint/2010/main" val="132964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Ensemble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Empirical Mode Decomposition</a:t>
            </a:r>
          </a:p>
        </p:txBody>
      </p:sp>
      <p:sp>
        <p:nvSpPr>
          <p:cNvPr id="3" name="矩形 2"/>
          <p:cNvSpPr/>
          <p:nvPr/>
        </p:nvSpPr>
        <p:spPr>
          <a:xfrm>
            <a:off x="239713" y="6172838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Z.-H. Wu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and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N.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E.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Huang,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"Ensemble empirical mode decomposition: a noise-assisted data analysis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method“,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Adaptive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ata Analysis,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1(1):1-41, 2009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平行四邊形 3"/>
              <p:cNvSpPr/>
              <p:nvPr/>
            </p:nvSpPr>
            <p:spPr>
              <a:xfrm>
                <a:off x="85531" y="1662622"/>
                <a:ext cx="1766955" cy="505095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Input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" name="平行四邊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" y="1662622"/>
                <a:ext cx="1766955" cy="505095"/>
              </a:xfrm>
              <a:prstGeom prst="parallelogram">
                <a:avLst/>
              </a:prstGeom>
              <a:blipFill rotWithShape="0">
                <a:blip r:embed="rId3"/>
                <a:stretch>
                  <a:fillRect t="-80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角矩形 4"/>
          <p:cNvSpPr/>
          <p:nvPr/>
        </p:nvSpPr>
        <p:spPr>
          <a:xfrm>
            <a:off x="5375958" y="1190866"/>
            <a:ext cx="979568" cy="4717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IMFs</a:t>
            </a:r>
            <a:endParaRPr 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055881" y="1191610"/>
            <a:ext cx="979568" cy="471756"/>
          </a:xfrm>
          <a:prstGeom prst="roundRect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EMD</a:t>
            </a:r>
            <a:endParaRPr lang="en-US" sz="16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8" name="直線單箭頭接點 7"/>
          <p:cNvCxnSpPr>
            <a:stCxn id="6" idx="3"/>
            <a:endCxn id="5" idx="1"/>
          </p:cNvCxnSpPr>
          <p:nvPr/>
        </p:nvCxnSpPr>
        <p:spPr>
          <a:xfrm flipV="1">
            <a:off x="5035449" y="1426744"/>
            <a:ext cx="340509" cy="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2437253" y="1190866"/>
            <a:ext cx="1278119" cy="4717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 white </a:t>
            </a:r>
            <a:r>
              <a:rPr 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</a:t>
            </a:r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oise</a:t>
            </a:r>
            <a:endParaRPr 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1" name="直線單箭頭接點 10"/>
          <p:cNvCxnSpPr>
            <a:stCxn id="10" idx="3"/>
            <a:endCxn id="6" idx="1"/>
          </p:cNvCxnSpPr>
          <p:nvPr/>
        </p:nvCxnSpPr>
        <p:spPr>
          <a:xfrm>
            <a:off x="3715372" y="1426744"/>
            <a:ext cx="340509" cy="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815542" y="1426744"/>
            <a:ext cx="621711" cy="487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5375958" y="2307229"/>
            <a:ext cx="979568" cy="4717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IMFs</a:t>
            </a:r>
            <a:endParaRPr 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055881" y="2307973"/>
            <a:ext cx="979568" cy="471756"/>
          </a:xfrm>
          <a:prstGeom prst="roundRect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EMD</a:t>
            </a:r>
            <a:endParaRPr lang="en-US" sz="16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9" name="直線單箭頭接點 18"/>
          <p:cNvCxnSpPr>
            <a:stCxn id="18" idx="3"/>
            <a:endCxn id="17" idx="1"/>
          </p:cNvCxnSpPr>
          <p:nvPr/>
        </p:nvCxnSpPr>
        <p:spPr>
          <a:xfrm flipV="1">
            <a:off x="5035449" y="2543107"/>
            <a:ext cx="340509" cy="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2437253" y="2307229"/>
            <a:ext cx="1278119" cy="4717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Add </a:t>
            </a:r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white</a:t>
            </a:r>
            <a:r>
              <a:rPr lang="en-US" sz="1600" dirty="0" smtClean="0"/>
              <a:t> </a:t>
            </a:r>
            <a:r>
              <a:rPr lang="en-US" sz="1600" dirty="0"/>
              <a:t>n</a:t>
            </a:r>
            <a:r>
              <a:rPr lang="en-US" sz="1600" dirty="0" smtClean="0"/>
              <a:t>oise</a:t>
            </a:r>
            <a:endParaRPr lang="en-US" sz="1600" dirty="0"/>
          </a:p>
        </p:txBody>
      </p:sp>
      <p:cxnSp>
        <p:nvCxnSpPr>
          <p:cNvPr id="21" name="直線單箭頭接點 20"/>
          <p:cNvCxnSpPr>
            <a:stCxn id="20" idx="3"/>
            <a:endCxn id="18" idx="1"/>
          </p:cNvCxnSpPr>
          <p:nvPr/>
        </p:nvCxnSpPr>
        <p:spPr>
          <a:xfrm>
            <a:off x="3715372" y="2543107"/>
            <a:ext cx="340509" cy="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20" idx="1"/>
          </p:cNvCxnSpPr>
          <p:nvPr/>
        </p:nvCxnSpPr>
        <p:spPr>
          <a:xfrm>
            <a:off x="1815542" y="1915170"/>
            <a:ext cx="621711" cy="627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815542" y="1915170"/>
            <a:ext cx="652040" cy="59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6380151" y="2040246"/>
            <a:ext cx="876683" cy="1274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7" idx="3"/>
          </p:cNvCxnSpPr>
          <p:nvPr/>
        </p:nvCxnSpPr>
        <p:spPr>
          <a:xfrm flipV="1">
            <a:off x="6355526" y="2342224"/>
            <a:ext cx="901308" cy="2008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6357274" y="1454625"/>
            <a:ext cx="927268" cy="570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平行四邊形 44"/>
          <p:cNvSpPr/>
          <p:nvPr/>
        </p:nvSpPr>
        <p:spPr>
          <a:xfrm>
            <a:off x="7279436" y="1857907"/>
            <a:ext cx="1119234" cy="561383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Final</a:t>
            </a:r>
          </a:p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IMFs</a:t>
            </a:r>
            <a:endParaRPr 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93937" y="1176269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48" name="矩形 47"/>
          <p:cNvSpPr/>
          <p:nvPr/>
        </p:nvSpPr>
        <p:spPr>
          <a:xfrm>
            <a:off x="3860383" y="1794617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(Ensemble)</a:t>
            </a:r>
            <a:endParaRPr lang="en-US" dirty="0"/>
          </a:p>
        </p:txBody>
      </p:sp>
      <p:sp>
        <p:nvSpPr>
          <p:cNvPr id="53" name="矩形 52"/>
          <p:cNvSpPr/>
          <p:nvPr/>
        </p:nvSpPr>
        <p:spPr>
          <a:xfrm>
            <a:off x="1951007" y="5851336"/>
            <a:ext cx="69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EMD</a:t>
            </a:r>
          </a:p>
        </p:txBody>
      </p:sp>
      <p:sp>
        <p:nvSpPr>
          <p:cNvPr id="54" name="矩形 53"/>
          <p:cNvSpPr/>
          <p:nvPr/>
        </p:nvSpPr>
        <p:spPr>
          <a:xfrm>
            <a:off x="6153251" y="5873293"/>
            <a:ext cx="88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EEMD</a:t>
            </a: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4296"/>
          <a:stretch/>
        </p:blipFill>
        <p:spPr>
          <a:xfrm>
            <a:off x="400087" y="3284080"/>
            <a:ext cx="3773452" cy="261117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t="11966"/>
          <a:stretch/>
        </p:blipFill>
        <p:spPr>
          <a:xfrm>
            <a:off x="4354513" y="3273630"/>
            <a:ext cx="4055705" cy="265787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5"/>
          <a:srcRect b="87960"/>
          <a:stretch/>
        </p:blipFill>
        <p:spPr>
          <a:xfrm>
            <a:off x="2299821" y="2856006"/>
            <a:ext cx="4055705" cy="36349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975303" y="1663627"/>
            <a:ext cx="2150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</p:txBody>
      </p:sp>
      <p:sp>
        <p:nvSpPr>
          <p:cNvPr id="35" name="矩形 34"/>
          <p:cNvSpPr/>
          <p:nvPr/>
        </p:nvSpPr>
        <p:spPr>
          <a:xfrm>
            <a:off x="5745238" y="1695826"/>
            <a:ext cx="2150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836554" y="795698"/>
                <a:ext cx="2285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IMFs: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54" y="795698"/>
                <a:ext cx="228588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133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7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Future Work</a:t>
            </a:r>
            <a:b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 of colorful image</a:t>
            </a:r>
            <a:r>
              <a:rPr lang="zh-TW" altLang="en-US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zh-TW" altLang="en-US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zh-TW" altLang="en-US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547" y="3681664"/>
            <a:ext cx="1800000" cy="1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47" y="3681664"/>
            <a:ext cx="1800000" cy="1350000"/>
          </a:xfrm>
          <a:prstGeom prst="rect">
            <a:avLst/>
          </a:prstGeom>
        </p:spPr>
      </p:pic>
      <p:cxnSp>
        <p:nvCxnSpPr>
          <p:cNvPr id="6" name="直線單箭頭接點 5"/>
          <p:cNvCxnSpPr>
            <a:stCxn id="4" idx="3"/>
          </p:cNvCxnSpPr>
          <p:nvPr/>
        </p:nvCxnSpPr>
        <p:spPr>
          <a:xfrm flipV="1">
            <a:off x="2008547" y="2864116"/>
            <a:ext cx="562200" cy="1492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endCxn id="5" idx="1"/>
          </p:cNvCxnSpPr>
          <p:nvPr/>
        </p:nvCxnSpPr>
        <p:spPr>
          <a:xfrm>
            <a:off x="2008547" y="4356664"/>
            <a:ext cx="562200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2008547" y="4356664"/>
            <a:ext cx="562200" cy="149254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47" y="3681664"/>
            <a:ext cx="1800000" cy="135000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4370747" y="2864116"/>
            <a:ext cx="257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370747" y="4372331"/>
            <a:ext cx="257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370747" y="5822150"/>
            <a:ext cx="257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90942" y="312677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4" name="矩形 13"/>
          <p:cNvSpPr/>
          <p:nvPr/>
        </p:nvSpPr>
        <p:spPr>
          <a:xfrm>
            <a:off x="2166631" y="397850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5" name="矩形 14"/>
          <p:cNvSpPr/>
          <p:nvPr/>
        </p:nvSpPr>
        <p:spPr>
          <a:xfrm>
            <a:off x="2010178" y="509289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4717668" y="1782248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Spatial Frame</a:t>
            </a:r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2775685" y="176055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Color frame</a:t>
            </a:r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47" y="3681664"/>
            <a:ext cx="1800000" cy="1350000"/>
          </a:xfrm>
          <a:prstGeom prst="rect">
            <a:avLst/>
          </a:prstGeom>
        </p:spPr>
      </p:pic>
      <p:cxnSp>
        <p:nvCxnSpPr>
          <p:cNvPr id="19" name="直線單箭頭接點 18"/>
          <p:cNvCxnSpPr>
            <a:endCxn id="18" idx="1"/>
          </p:cNvCxnSpPr>
          <p:nvPr/>
        </p:nvCxnSpPr>
        <p:spPr>
          <a:xfrm>
            <a:off x="6428147" y="2864116"/>
            <a:ext cx="591000" cy="1492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9" idx="3"/>
            <a:endCxn id="18" idx="1"/>
          </p:cNvCxnSpPr>
          <p:nvPr/>
        </p:nvCxnSpPr>
        <p:spPr>
          <a:xfrm>
            <a:off x="6428147" y="4356664"/>
            <a:ext cx="591000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8" idx="1"/>
          </p:cNvCxnSpPr>
          <p:nvPr/>
        </p:nvCxnSpPr>
        <p:spPr>
          <a:xfrm flipV="1">
            <a:off x="6428147" y="4356664"/>
            <a:ext cx="591000" cy="149254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076608" y="331144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SFEGO</a:t>
            </a:r>
            <a:r>
              <a:rPr lang="en-US" dirty="0" smtClean="0"/>
              <a:t> Color</a:t>
            </a:r>
            <a:endParaRPr 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47" y="5147150"/>
            <a:ext cx="1800000" cy="135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47" y="5147150"/>
            <a:ext cx="1800000" cy="135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47" y="2189115"/>
            <a:ext cx="1800000" cy="135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47" y="2189115"/>
            <a:ext cx="1800000" cy="1350000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1387187" y="1279229"/>
            <a:ext cx="813332" cy="2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平行四邊形 27"/>
          <p:cNvSpPr/>
          <p:nvPr/>
        </p:nvSpPr>
        <p:spPr>
          <a:xfrm>
            <a:off x="58264" y="972305"/>
            <a:ext cx="1263213" cy="67225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</a:t>
            </a:r>
          </a:p>
        </p:txBody>
      </p:sp>
      <p:sp>
        <p:nvSpPr>
          <p:cNvPr id="30" name="平行四邊形 29"/>
          <p:cNvSpPr/>
          <p:nvPr/>
        </p:nvSpPr>
        <p:spPr>
          <a:xfrm>
            <a:off x="7291821" y="919658"/>
            <a:ext cx="1311256" cy="744709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Frame</a:t>
            </a: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6015904" y="1279229"/>
            <a:ext cx="1207504" cy="2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平行四邊形 35"/>
          <p:cNvSpPr/>
          <p:nvPr/>
        </p:nvSpPr>
        <p:spPr>
          <a:xfrm>
            <a:off x="2318759" y="932732"/>
            <a:ext cx="711190" cy="375701"/>
          </a:xfrm>
          <a:prstGeom prst="parallelogram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</a:p>
        </p:txBody>
      </p:sp>
      <p:sp>
        <p:nvSpPr>
          <p:cNvPr id="37" name="矩形 36"/>
          <p:cNvSpPr/>
          <p:nvPr/>
        </p:nvSpPr>
        <p:spPr>
          <a:xfrm>
            <a:off x="1415222" y="126489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</a:t>
            </a:r>
            <a:r>
              <a:rPr lang="zh-TW" altLang="en-US" dirty="0" smtClean="0"/>
              <a:t>plit</a:t>
            </a:r>
            <a:endParaRPr lang="en-US" altLang="zh-TW" dirty="0" smtClean="0"/>
          </a:p>
        </p:txBody>
      </p:sp>
      <p:sp>
        <p:nvSpPr>
          <p:cNvPr id="38" name="平行四邊形 37"/>
          <p:cNvSpPr/>
          <p:nvPr/>
        </p:nvSpPr>
        <p:spPr>
          <a:xfrm>
            <a:off x="2371285" y="1129407"/>
            <a:ext cx="711190" cy="375701"/>
          </a:xfrm>
          <a:prstGeom prst="parallelogram">
            <a:avLst/>
          </a:prstGeom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</a:p>
        </p:txBody>
      </p:sp>
      <p:sp>
        <p:nvSpPr>
          <p:cNvPr id="39" name="平行四邊形 38"/>
          <p:cNvSpPr/>
          <p:nvPr/>
        </p:nvSpPr>
        <p:spPr>
          <a:xfrm>
            <a:off x="2451476" y="1310382"/>
            <a:ext cx="711190" cy="375701"/>
          </a:xfrm>
          <a:prstGeom prst="parallelogram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</a:p>
        </p:txBody>
      </p:sp>
      <p:cxnSp>
        <p:nvCxnSpPr>
          <p:cNvPr id="42" name="直線單箭頭接點 41"/>
          <p:cNvCxnSpPr/>
          <p:nvPr/>
        </p:nvCxnSpPr>
        <p:spPr>
          <a:xfrm flipV="1">
            <a:off x="3360219" y="1261548"/>
            <a:ext cx="965716" cy="7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256411" y="128133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SFEGO</a:t>
            </a:r>
            <a:endParaRPr lang="zh-TW" altLang="en-US" dirty="0"/>
          </a:p>
        </p:txBody>
      </p:sp>
      <p:sp>
        <p:nvSpPr>
          <p:cNvPr id="45" name="平行四邊形 44"/>
          <p:cNvSpPr/>
          <p:nvPr/>
        </p:nvSpPr>
        <p:spPr>
          <a:xfrm>
            <a:off x="4464111" y="908135"/>
            <a:ext cx="1288272" cy="375701"/>
          </a:xfrm>
          <a:prstGeom prst="parallelogram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 spatial</a:t>
            </a:r>
          </a:p>
        </p:txBody>
      </p:sp>
      <p:sp>
        <p:nvSpPr>
          <p:cNvPr id="46" name="平行四邊形 45"/>
          <p:cNvSpPr/>
          <p:nvPr/>
        </p:nvSpPr>
        <p:spPr>
          <a:xfrm>
            <a:off x="4516637" y="1104810"/>
            <a:ext cx="1329110" cy="375701"/>
          </a:xfrm>
          <a:prstGeom prst="parallelogram">
            <a:avLst/>
          </a:prstGeom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 spatial</a:t>
            </a:r>
          </a:p>
        </p:txBody>
      </p:sp>
      <p:sp>
        <p:nvSpPr>
          <p:cNvPr id="47" name="平行四邊形 46"/>
          <p:cNvSpPr/>
          <p:nvPr/>
        </p:nvSpPr>
        <p:spPr>
          <a:xfrm>
            <a:off x="4596829" y="1285785"/>
            <a:ext cx="1301444" cy="375701"/>
          </a:xfrm>
          <a:prstGeom prst="parallelogram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 spatial</a:t>
            </a:r>
          </a:p>
        </p:txBody>
      </p:sp>
      <p:sp>
        <p:nvSpPr>
          <p:cNvPr id="51" name="矩形 50"/>
          <p:cNvSpPr/>
          <p:nvPr/>
        </p:nvSpPr>
        <p:spPr>
          <a:xfrm>
            <a:off x="6008770" y="12590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355604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7.</a:t>
            </a:r>
            <a:r>
              <a:rPr lang="zh-TW" alt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Future Work</a:t>
            </a:r>
            <a:b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Real-time bi-dimensional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Detect invisible space ship</a:t>
            </a:r>
          </a:p>
        </p:txBody>
      </p:sp>
      <p:pic>
        <p:nvPicPr>
          <p:cNvPr id="27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49899" b="17172"/>
          <a:stretch/>
        </p:blipFill>
        <p:spPr bwMode="auto">
          <a:xfrm>
            <a:off x="87739" y="3984095"/>
            <a:ext cx="2880000" cy="214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內容版面配置區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1" t="16761" b="17331"/>
          <a:stretch/>
        </p:blipFill>
        <p:spPr bwMode="auto">
          <a:xfrm>
            <a:off x="3136182" y="3984095"/>
            <a:ext cx="288000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內容版面配置區 3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31" t="16761" b="17331"/>
          <a:stretch/>
        </p:blipFill>
        <p:spPr bwMode="auto">
          <a:xfrm>
            <a:off x="6184625" y="3984095"/>
            <a:ext cx="288000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直線單箭頭接點 31"/>
          <p:cNvCxnSpPr>
            <a:stCxn id="35" idx="2"/>
            <a:endCxn id="36" idx="5"/>
          </p:cNvCxnSpPr>
          <p:nvPr/>
        </p:nvCxnSpPr>
        <p:spPr>
          <a:xfrm flipV="1">
            <a:off x="1854839" y="3209585"/>
            <a:ext cx="2067309" cy="3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平行四邊形 34"/>
          <p:cNvSpPr/>
          <p:nvPr/>
        </p:nvSpPr>
        <p:spPr>
          <a:xfrm>
            <a:off x="675658" y="2877047"/>
            <a:ext cx="1263213" cy="67225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</a:t>
            </a:r>
          </a:p>
        </p:txBody>
      </p:sp>
      <p:sp>
        <p:nvSpPr>
          <p:cNvPr id="36" name="平行四邊形 35"/>
          <p:cNvSpPr/>
          <p:nvPr/>
        </p:nvSpPr>
        <p:spPr>
          <a:xfrm>
            <a:off x="3829059" y="2837230"/>
            <a:ext cx="1311256" cy="744709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</a:t>
            </a:r>
            <a:endParaRPr lang="en-US" altLang="zh-TW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ctr"/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Spatial</a:t>
            </a:r>
          </a:p>
          <a:p>
            <a:pPr algn="ctr"/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Frame</a:t>
            </a:r>
          </a:p>
        </p:txBody>
      </p:sp>
      <p:sp>
        <p:nvSpPr>
          <p:cNvPr id="39" name="平行四邊形 38"/>
          <p:cNvSpPr/>
          <p:nvPr/>
        </p:nvSpPr>
        <p:spPr>
          <a:xfrm>
            <a:off x="7030502" y="2837230"/>
            <a:ext cx="1374943" cy="744709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Enhanced</a:t>
            </a:r>
          </a:p>
          <a:p>
            <a:pPr algn="ctr"/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</a:t>
            </a:r>
          </a:p>
        </p:txBody>
      </p:sp>
      <p:cxnSp>
        <p:nvCxnSpPr>
          <p:cNvPr id="40" name="直線單箭頭接點 39"/>
          <p:cNvCxnSpPr>
            <a:stCxn id="36" idx="2"/>
            <a:endCxn id="39" idx="5"/>
          </p:cNvCxnSpPr>
          <p:nvPr/>
        </p:nvCxnSpPr>
        <p:spPr>
          <a:xfrm>
            <a:off x="5047226" y="3209585"/>
            <a:ext cx="20763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045303" y="3173052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SFEGO</a:t>
            </a:r>
            <a:r>
              <a:rPr lang="zh-TW" altLang="en-US" sz="1600" dirty="0" smtClean="0"/>
              <a:t> </a:t>
            </a:r>
            <a:r>
              <a:rPr lang="zh-TW" altLang="en-US" sz="1600" dirty="0"/>
              <a:t>Color</a:t>
            </a:r>
          </a:p>
        </p:txBody>
      </p:sp>
      <p:sp>
        <p:nvSpPr>
          <p:cNvPr id="44" name="矩形 43"/>
          <p:cNvSpPr/>
          <p:nvPr/>
        </p:nvSpPr>
        <p:spPr>
          <a:xfrm>
            <a:off x="5485355" y="3151477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Enhance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801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42536" y="3000569"/>
            <a:ext cx="5334000" cy="914400"/>
          </a:xfrm>
        </p:spPr>
        <p:txBody>
          <a:bodyPr/>
          <a:lstStyle/>
          <a:p>
            <a:pPr algn="ctr"/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Thank you</a:t>
            </a:r>
            <a:b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Q&amp;A</a:t>
            </a:r>
            <a:endParaRPr 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469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Bi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dimensional Empirical</a:t>
            </a:r>
            <a:b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Mode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Decomposition</a:t>
            </a:r>
          </a:p>
        </p:txBody>
      </p:sp>
      <p:sp>
        <p:nvSpPr>
          <p:cNvPr id="43" name="矩形 42"/>
          <p:cNvSpPr/>
          <p:nvPr/>
        </p:nvSpPr>
        <p:spPr>
          <a:xfrm>
            <a:off x="120212" y="6284795"/>
            <a:ext cx="90237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22222"/>
                </a:solidFill>
                <a:latin typeface="Arial" panose="020B0604020202020204" pitchFamily="34" charset="0"/>
              </a:rPr>
              <a:t>Jean Claude Nunes, et </a:t>
            </a:r>
            <a:r>
              <a:rPr lang="fr-FR" sz="1050" dirty="0" smtClean="0">
                <a:solidFill>
                  <a:srgbClr val="222222"/>
                </a:solidFill>
                <a:latin typeface="Arial" panose="020B0604020202020204" pitchFamily="34" charset="0"/>
              </a:rPr>
              <a:t>al, "Image </a:t>
            </a:r>
            <a:r>
              <a:rPr lang="fr-FR" sz="1050" dirty="0">
                <a:solidFill>
                  <a:srgbClr val="222222"/>
                </a:solidFill>
                <a:latin typeface="Arial" panose="020B0604020202020204" pitchFamily="34" charset="0"/>
              </a:rPr>
              <a:t>analysis by bidimensional empirical mode </a:t>
            </a:r>
            <a:r>
              <a:rPr lang="fr-FR" sz="1050" dirty="0" smtClean="0">
                <a:solidFill>
                  <a:srgbClr val="222222"/>
                </a:solidFill>
                <a:latin typeface="Arial" panose="020B0604020202020204" pitchFamily="34" charset="0"/>
              </a:rPr>
              <a:t>decomposition",</a:t>
            </a:r>
            <a:r>
              <a:rPr lang="fr-FR" sz="105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fr-FR" sz="1050" i="1" dirty="0">
                <a:solidFill>
                  <a:srgbClr val="222222"/>
                </a:solidFill>
                <a:latin typeface="Arial" panose="020B0604020202020204" pitchFamily="34" charset="0"/>
              </a:rPr>
              <a:t>Image and </a:t>
            </a:r>
            <a:r>
              <a:rPr lang="fr-FR" sz="105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Vision Computing,</a:t>
            </a:r>
            <a:r>
              <a:rPr lang="fr-FR" sz="105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fr-FR" sz="1050" dirty="0" smtClean="0">
                <a:solidFill>
                  <a:srgbClr val="222222"/>
                </a:solidFill>
                <a:latin typeface="Arial" panose="020B0604020202020204" pitchFamily="34" charset="0"/>
              </a:rPr>
              <a:t>21(12):1019-1026, 2003</a:t>
            </a:r>
            <a:endParaRPr lang="en-US" sz="105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4" y="2224194"/>
            <a:ext cx="1219200" cy="12192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42" y="2219330"/>
            <a:ext cx="1219200" cy="12192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42" y="2219330"/>
            <a:ext cx="1219200" cy="12192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42" y="2219330"/>
            <a:ext cx="1219200" cy="12192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4" y="954590"/>
            <a:ext cx="1219200" cy="121920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597660" y="341457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矩形 49"/>
          <p:cNvSpPr/>
          <p:nvPr/>
        </p:nvSpPr>
        <p:spPr>
          <a:xfrm>
            <a:off x="1811072" y="340993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51" name="矩形 50"/>
          <p:cNvSpPr/>
          <p:nvPr/>
        </p:nvSpPr>
        <p:spPr>
          <a:xfrm>
            <a:off x="3024484" y="341457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r>
              <a:rPr lang="en-US" altLang="zh-TW" dirty="0" smtClean="0"/>
              <a:t>3</a:t>
            </a:r>
            <a:endParaRPr lang="en-US" dirty="0"/>
          </a:p>
        </p:txBody>
      </p:sp>
      <p:sp>
        <p:nvSpPr>
          <p:cNvPr id="52" name="矩形 51"/>
          <p:cNvSpPr/>
          <p:nvPr/>
        </p:nvSpPr>
        <p:spPr>
          <a:xfrm>
            <a:off x="4249187" y="342884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r>
              <a:rPr lang="en-US" altLang="zh-TW" dirty="0" smtClean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圓角矩形 52"/>
              <p:cNvSpPr/>
              <p:nvPr/>
            </p:nvSpPr>
            <p:spPr>
              <a:xfrm>
                <a:off x="7285650" y="497445"/>
                <a:ext cx="1766955" cy="8179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Find local maximum &amp; local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3" name="圓角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650" y="497445"/>
                <a:ext cx="1766955" cy="817967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平行四邊形 53"/>
              <p:cNvSpPr/>
              <p:nvPr/>
            </p:nvSpPr>
            <p:spPr>
              <a:xfrm>
                <a:off x="4357200" y="1029442"/>
                <a:ext cx="1766955" cy="625813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Input Image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4" name="平行四邊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200" y="1029442"/>
                <a:ext cx="1766955" cy="625813"/>
              </a:xfrm>
              <a:prstGeom prst="parallelogram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/>
              <p:cNvSpPr/>
              <p:nvPr/>
            </p:nvSpPr>
            <p:spPr>
              <a:xfrm>
                <a:off x="7285509" y="1541305"/>
                <a:ext cx="1766955" cy="1002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Generate upper </a:t>
                </a:r>
                <a:r>
                  <a:rPr lang="zh-TW" alt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envelope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lower envelope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10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1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55" name="圓角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09" y="1541305"/>
                <a:ext cx="1766955" cy="1002934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圓角矩形 82"/>
              <p:cNvSpPr/>
              <p:nvPr/>
            </p:nvSpPr>
            <p:spPr>
              <a:xfrm>
                <a:off x="7285509" y="2774136"/>
                <a:ext cx="1766955" cy="8122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Subtract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83" name="圓角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09" y="2774136"/>
                <a:ext cx="1766955" cy="81222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單箭頭接點 83"/>
          <p:cNvCxnSpPr/>
          <p:nvPr/>
        </p:nvCxnSpPr>
        <p:spPr>
          <a:xfrm flipH="1">
            <a:off x="8181157" y="2544239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53" idx="2"/>
            <a:endCxn id="55" idx="0"/>
          </p:cNvCxnSpPr>
          <p:nvPr/>
        </p:nvCxnSpPr>
        <p:spPr>
          <a:xfrm flipH="1">
            <a:off x="8168987" y="1315412"/>
            <a:ext cx="141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6927215" y="1158058"/>
            <a:ext cx="358294" cy="1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083500" y="421136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88" name="直線接點 87"/>
          <p:cNvCxnSpPr/>
          <p:nvPr/>
        </p:nvCxnSpPr>
        <p:spPr>
          <a:xfrm>
            <a:off x="6946705" y="1167294"/>
            <a:ext cx="9236" cy="30515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平行四邊形 88"/>
              <p:cNvSpPr/>
              <p:nvPr/>
            </p:nvSpPr>
            <p:spPr>
              <a:xfrm>
                <a:off x="3759502" y="4203062"/>
                <a:ext cx="2349707" cy="1003244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89" name="平行四邊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02" y="4203062"/>
                <a:ext cx="2349707" cy="1003244"/>
              </a:xfrm>
              <a:prstGeom prst="parallelogram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159825" y="589281"/>
                <a:ext cx="122283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05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25" y="589281"/>
                <a:ext cx="1222835" cy="2539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6385262" y="358212"/>
                <a:ext cx="90024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262" y="358212"/>
                <a:ext cx="900246" cy="253916"/>
              </a:xfrm>
              <a:prstGeom prst="rect">
                <a:avLst/>
              </a:prstGeom>
              <a:blipFill rotWithShape="0"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6716673" y="4663261"/>
                <a:ext cx="76315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73" y="4663261"/>
                <a:ext cx="763158" cy="253916"/>
              </a:xfrm>
              <a:prstGeom prst="rect">
                <a:avLst/>
              </a:prstGeom>
              <a:blipFill rotWithShape="0"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6594166" y="4846515"/>
                <a:ext cx="11512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166" y="4846515"/>
                <a:ext cx="1151213" cy="276999"/>
              </a:xfrm>
              <a:prstGeom prst="rect">
                <a:avLst/>
              </a:prstGeom>
              <a:blipFill rotWithShape="0">
                <a:blip r:embed="rId1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6866900" y="3859180"/>
                <a:ext cx="8372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00" y="3859180"/>
                <a:ext cx="837217" cy="27699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流程圖: 決策 94"/>
              <p:cNvSpPr/>
              <p:nvPr/>
            </p:nvSpPr>
            <p:spPr>
              <a:xfrm>
                <a:off x="7323309" y="3798173"/>
                <a:ext cx="1672884" cy="813941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10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an BIMF?</a:t>
                </a:r>
                <a:endParaRPr lang="en-US" sz="11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95" name="流程圖: 決策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309" y="3798173"/>
                <a:ext cx="1672884" cy="813941"/>
              </a:xfrm>
              <a:prstGeom prst="flowChartDecision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流程圖: 決策 95"/>
          <p:cNvSpPr/>
          <p:nvPr/>
        </p:nvSpPr>
        <p:spPr>
          <a:xfrm>
            <a:off x="7326243" y="4812399"/>
            <a:ext cx="1672884" cy="81394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Generate next BIMF?</a:t>
            </a:r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97" name="直線接點 96"/>
          <p:cNvCxnSpPr/>
          <p:nvPr/>
        </p:nvCxnSpPr>
        <p:spPr>
          <a:xfrm>
            <a:off x="6656232" y="5229636"/>
            <a:ext cx="68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>
            <a:off x="6656232" y="957443"/>
            <a:ext cx="622023" cy="12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H="1">
            <a:off x="6656232" y="963987"/>
            <a:ext cx="16990" cy="4268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860414" y="597285"/>
            <a:ext cx="1425094" cy="5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6660517" y="5206306"/>
                <a:ext cx="54906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517" y="5206306"/>
                <a:ext cx="549061" cy="25391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H="1">
            <a:off x="8167449" y="3581516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H="1">
            <a:off x="8167449" y="4612114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圓角矩形 103"/>
          <p:cNvSpPr/>
          <p:nvPr/>
        </p:nvSpPr>
        <p:spPr>
          <a:xfrm>
            <a:off x="7794981" y="5838152"/>
            <a:ext cx="729540" cy="3474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End</a:t>
            </a:r>
            <a:endParaRPr lang="en-US" sz="12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 flipH="1">
            <a:off x="8167449" y="5642712"/>
            <a:ext cx="3074" cy="22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181157" y="553641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7" name="矩形 106"/>
          <p:cNvSpPr/>
          <p:nvPr/>
        </p:nvSpPr>
        <p:spPr>
          <a:xfrm>
            <a:off x="8167449" y="4554061"/>
            <a:ext cx="56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08" name="直線接點 107"/>
          <p:cNvCxnSpPr/>
          <p:nvPr/>
        </p:nvCxnSpPr>
        <p:spPr>
          <a:xfrm>
            <a:off x="6955941" y="4203062"/>
            <a:ext cx="367368" cy="65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083500" y="5230553"/>
            <a:ext cx="56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10" name="直線單箭頭接點 109"/>
          <p:cNvCxnSpPr>
            <a:endCxn id="89" idx="2"/>
          </p:cNvCxnSpPr>
          <p:nvPr/>
        </p:nvCxnSpPr>
        <p:spPr>
          <a:xfrm flipH="1">
            <a:off x="5983804" y="4676341"/>
            <a:ext cx="2164606" cy="28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6233233" y="242833"/>
            <a:ext cx="2874929" cy="60419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矩形 111"/>
          <p:cNvSpPr/>
          <p:nvPr/>
        </p:nvSpPr>
        <p:spPr>
          <a:xfrm>
            <a:off x="6361276" y="-8615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BEMD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4139164" y="5209773"/>
                <a:ext cx="2274725" cy="847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64" y="5209773"/>
                <a:ext cx="2274725" cy="84702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接點 113"/>
          <p:cNvCxnSpPr/>
          <p:nvPr/>
        </p:nvCxnSpPr>
        <p:spPr>
          <a:xfrm>
            <a:off x="5873916" y="580349"/>
            <a:ext cx="9236" cy="451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4045" y="3690100"/>
            <a:ext cx="3420266" cy="25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9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圖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33" y="966951"/>
            <a:ext cx="5153025" cy="521017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872257" y="4927625"/>
            <a:ext cx="1138237" cy="1127182"/>
          </a:xfrm>
          <a:prstGeom prst="rect">
            <a:avLst/>
          </a:prstGeom>
          <a:ln w="38100">
            <a:solidFill>
              <a:srgbClr val="3333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4163" y="3635326"/>
            <a:ext cx="1138237" cy="1127182"/>
          </a:xfrm>
          <a:prstGeom prst="rect">
            <a:avLst/>
          </a:prstGeom>
          <a:ln w="38100">
            <a:solidFill>
              <a:srgbClr val="CC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4638" y="2336229"/>
            <a:ext cx="1145856" cy="1150165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Multi-dimensional 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Ensemble Empirical Mode Decomposition</a:t>
            </a:r>
            <a:endParaRPr lang="en-US" sz="3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58978" y="6166861"/>
            <a:ext cx="6170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Z.-H. Wu, N.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E. Huang, and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X.-Y.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Chen. "The multi-dimensional ensemble empirical mode decomposition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method“,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Adaptive Data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Analysis,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1(3):339-372, 2009</a:t>
            </a:r>
            <a:endParaRPr lang="en-US" sz="1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60" y="2352494"/>
            <a:ext cx="1115289" cy="111528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85" y="3647219"/>
            <a:ext cx="1115289" cy="111528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85" y="4935245"/>
            <a:ext cx="1115289" cy="111528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55" y="1014284"/>
            <a:ext cx="1116905" cy="1116905"/>
          </a:xfrm>
          <a:prstGeom prst="rect">
            <a:avLst/>
          </a:prstGeom>
        </p:spPr>
      </p:pic>
      <p:sp>
        <p:nvSpPr>
          <p:cNvPr id="24" name="平行四邊形 23"/>
          <p:cNvSpPr/>
          <p:nvPr/>
        </p:nvSpPr>
        <p:spPr>
          <a:xfrm>
            <a:off x="216772" y="1050300"/>
            <a:ext cx="1185803" cy="378293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2D data</a:t>
            </a:r>
            <a:endParaRPr 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2221" y="1716881"/>
            <a:ext cx="1133235" cy="566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Apply EEMD on each row</a:t>
            </a:r>
            <a:endParaRPr 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26" name="直線單箭頭接點 25"/>
          <p:cNvCxnSpPr>
            <a:stCxn id="24" idx="4"/>
            <a:endCxn id="25" idx="0"/>
          </p:cNvCxnSpPr>
          <p:nvPr/>
        </p:nvCxnSpPr>
        <p:spPr>
          <a:xfrm>
            <a:off x="809674" y="1428593"/>
            <a:ext cx="9165" cy="28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5" idx="2"/>
            <a:endCxn id="29" idx="0"/>
          </p:cNvCxnSpPr>
          <p:nvPr/>
        </p:nvCxnSpPr>
        <p:spPr>
          <a:xfrm flipH="1">
            <a:off x="818663" y="2282912"/>
            <a:ext cx="176" cy="259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平行四邊形 39"/>
          <p:cNvSpPr/>
          <p:nvPr/>
        </p:nvSpPr>
        <p:spPr>
          <a:xfrm>
            <a:off x="351490" y="6003899"/>
            <a:ext cx="908408" cy="378293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BIMFs</a:t>
            </a:r>
            <a:endParaRPr 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41" name="直線單箭頭接點 40"/>
          <p:cNvCxnSpPr>
            <a:stCxn id="46" idx="2"/>
            <a:endCxn id="40" idx="0"/>
          </p:cNvCxnSpPr>
          <p:nvPr/>
        </p:nvCxnSpPr>
        <p:spPr>
          <a:xfrm flipH="1">
            <a:off x="805694" y="5785809"/>
            <a:ext cx="3779" cy="218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邊形 28"/>
          <p:cNvSpPr/>
          <p:nvPr/>
        </p:nvSpPr>
        <p:spPr>
          <a:xfrm>
            <a:off x="177977" y="2542770"/>
            <a:ext cx="1281371" cy="52775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 of 1st way EEMD</a:t>
            </a:r>
            <a:endParaRPr lang="en-US" sz="11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179507" y="3308119"/>
            <a:ext cx="1261585" cy="613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Apply EEMD on each column</a:t>
            </a:r>
            <a:endParaRPr lang="en-US" sz="11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43" name="直線單箭頭接點 42"/>
          <p:cNvCxnSpPr>
            <a:stCxn id="29" idx="4"/>
            <a:endCxn id="42" idx="0"/>
          </p:cNvCxnSpPr>
          <p:nvPr/>
        </p:nvCxnSpPr>
        <p:spPr>
          <a:xfrm flipH="1">
            <a:off x="810300" y="3070526"/>
            <a:ext cx="8363" cy="237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平行四邊形 43"/>
          <p:cNvSpPr/>
          <p:nvPr/>
        </p:nvSpPr>
        <p:spPr>
          <a:xfrm>
            <a:off x="132399" y="4202917"/>
            <a:ext cx="1345422" cy="52775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 of </a:t>
            </a:r>
            <a:r>
              <a:rPr lang="en-US" sz="11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r>
              <a:rPr lang="en-US" sz="11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nd way EEMD</a:t>
            </a:r>
            <a:endParaRPr lang="en-US" sz="11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45" name="直線單箭頭接點 44"/>
          <p:cNvCxnSpPr>
            <a:stCxn id="42" idx="2"/>
            <a:endCxn id="44" idx="0"/>
          </p:cNvCxnSpPr>
          <p:nvPr/>
        </p:nvCxnSpPr>
        <p:spPr>
          <a:xfrm flipH="1">
            <a:off x="805110" y="3921381"/>
            <a:ext cx="5190" cy="2815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圓角矩形 45"/>
              <p:cNvSpPr/>
              <p:nvPr/>
            </p:nvSpPr>
            <p:spPr>
              <a:xfrm>
                <a:off x="11671" y="5017800"/>
                <a:ext cx="1595604" cy="76800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Combine strategy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46" name="圓角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" y="5017800"/>
                <a:ext cx="1595604" cy="768009"/>
              </a:xfrm>
              <a:prstGeom prst="roundRect">
                <a:avLst/>
              </a:prstGeom>
              <a:blipFill rotWithShape="0">
                <a:blip r:embed="rId7"/>
                <a:stretch>
                  <a:fillRect l="-4887" t="-36923" r="-38346" b="-9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/>
          <p:cNvCxnSpPr>
            <a:stCxn id="44" idx="4"/>
            <a:endCxn id="46" idx="0"/>
          </p:cNvCxnSpPr>
          <p:nvPr/>
        </p:nvCxnSpPr>
        <p:spPr>
          <a:xfrm>
            <a:off x="805110" y="4730673"/>
            <a:ext cx="4363" cy="287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598725" y="5800439"/>
                <a:ext cx="25769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25" y="5800439"/>
                <a:ext cx="2576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617197" y="3172312"/>
                <a:ext cx="25769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7" y="3172312"/>
                <a:ext cx="25769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610676" y="4495139"/>
                <a:ext cx="25769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76" y="4495139"/>
                <a:ext cx="2576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839578" y="3182577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78" y="3182577"/>
                <a:ext cx="351166" cy="2852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3833621" y="4491279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21" y="4491279"/>
                <a:ext cx="351166" cy="28520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824385" y="5801468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85" y="5801468"/>
                <a:ext cx="351166" cy="28520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132180" y="3188487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80" y="3188487"/>
                <a:ext cx="351166" cy="28520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126223" y="4497189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23" y="4497189"/>
                <a:ext cx="351166" cy="2852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116987" y="5798142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987" y="5798142"/>
                <a:ext cx="351166" cy="285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393593" y="3200829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93" y="3200829"/>
                <a:ext cx="351166" cy="2852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387636" y="4509531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636" y="4509531"/>
                <a:ext cx="351166" cy="28520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378400" y="5810484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00" y="5810484"/>
                <a:ext cx="351166" cy="28520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1658978" y="2248328"/>
            <a:ext cx="1265521" cy="388326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240303" y="586586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1st</a:t>
            </a:r>
          </a:p>
        </p:txBody>
      </p:sp>
      <p:sp>
        <p:nvSpPr>
          <p:cNvPr id="60" name="矩形 59"/>
          <p:cNvSpPr/>
          <p:nvPr/>
        </p:nvSpPr>
        <p:spPr>
          <a:xfrm>
            <a:off x="2972521" y="2248329"/>
            <a:ext cx="3837937" cy="38934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2859709" y="194181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2nd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812056" y="172513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High</a:t>
            </a:r>
          </a:p>
        </p:txBody>
      </p:sp>
      <p:sp>
        <p:nvSpPr>
          <p:cNvPr id="80" name="矩形 79"/>
          <p:cNvSpPr/>
          <p:nvPr/>
        </p:nvSpPr>
        <p:spPr>
          <a:xfrm>
            <a:off x="7835721" y="6287859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7654278" y="3194609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278" y="3194609"/>
                <a:ext cx="351166" cy="28520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7654932" y="4478987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32" y="4478987"/>
                <a:ext cx="351166" cy="28520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7654810" y="5773760"/>
                <a:ext cx="351166" cy="2852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10" y="5773760"/>
                <a:ext cx="351166" cy="28520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圖片 8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8" y="4951216"/>
            <a:ext cx="1080000" cy="1080000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8" y="2362467"/>
            <a:ext cx="1080000" cy="1080000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62" y="3647219"/>
            <a:ext cx="1080000" cy="1080000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7651422" y="114046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2DFT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7069332" y="1989068"/>
                <a:ext cx="7605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332" y="1989068"/>
                <a:ext cx="760529" cy="307777"/>
              </a:xfrm>
              <a:prstGeom prst="rect">
                <a:avLst/>
              </a:prstGeom>
              <a:blipFill rotWithShape="0">
                <a:blip r:embed="rId2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8150444" y="1984581"/>
                <a:ext cx="8899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44" y="1984581"/>
                <a:ext cx="889987" cy="307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弧形箭號 (下彎) 104"/>
          <p:cNvSpPr/>
          <p:nvPr/>
        </p:nvSpPr>
        <p:spPr>
          <a:xfrm>
            <a:off x="7478331" y="1514070"/>
            <a:ext cx="1107931" cy="445527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 flipV="1">
            <a:off x="8076104" y="1999896"/>
            <a:ext cx="1" cy="4371743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8039306" y="3403378"/>
            <a:ext cx="400110" cy="153503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sz="1400" dirty="0"/>
              <a:t>Spatial Frequency</a:t>
            </a:r>
          </a:p>
        </p:txBody>
      </p:sp>
    </p:spTree>
    <p:extLst>
      <p:ext uri="{BB962C8B-B14F-4D97-AF65-F5344CB8AC3E}">
        <p14:creationId xmlns:p14="http://schemas.microsoft.com/office/powerpoint/2010/main" val="1236410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1.2 Motivation</a:t>
            </a:r>
            <a: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0736" y="1012463"/>
                <a:ext cx="8404225" cy="2721482"/>
              </a:xfrm>
            </p:spPr>
            <p:txBody>
              <a:bodyPr/>
              <a:lstStyle/>
              <a:p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Computational cost</a:t>
                </a:r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Data length: L (1D), L*K (2D)</a:t>
                </a:r>
              </a:p>
              <a:p>
                <a:pPr lvl="1"/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Component number: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lvl="1"/>
                <a:r>
                  <a:rPr lang="en-US" dirty="0" smtClean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Ensemble number: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pPr marL="228600" lvl="1" indent="0">
                  <a:buNone/>
                </a:pPr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  <a:p>
                <a:endParaRPr lang="en-US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736" y="1012463"/>
                <a:ext cx="8404225" cy="2721482"/>
              </a:xfrm>
              <a:blipFill rotWithShape="0">
                <a:blip r:embed="rId3"/>
                <a:stretch>
                  <a:fillRect l="-1233" t="-2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110886"/>
                  </p:ext>
                </p:extLst>
              </p:nvPr>
            </p:nvGraphicFramePr>
            <p:xfrm>
              <a:off x="330737" y="3142402"/>
              <a:ext cx="8276932" cy="20929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92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291776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71961">
                      <a:extLst>
                        <a:ext uri="{9D8B030D-6E8A-4147-A177-3AD203B41FA5}">
                          <a16:colId xmlns="" xmlns:a16="http://schemas.microsoft.com/office/drawing/2014/main" val="1643073777"/>
                        </a:ext>
                      </a:extLst>
                    </a:gridCol>
                    <a:gridCol w="2638275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Method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#</a:t>
                          </a:r>
                          <a:r>
                            <a:rPr lang="zh-TW" alt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of EMD</a:t>
                          </a:r>
                          <a:r>
                            <a:rPr lang="zh-TW" alt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applied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Estimated</a:t>
                          </a:r>
                        </a:p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Time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Execution</a:t>
                          </a:r>
                          <a:r>
                            <a:rPr lang="en-US" baseline="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time*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4232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1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5.18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TW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0.39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baseline="0" dirty="0" err="1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ms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(1)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50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260.07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TW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5.00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baseline="0" dirty="0" err="1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ms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(50.2)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(1+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altLang="zh-TW" sz="1800" kern="1200" dirty="0" smtClean="0">
                            <a:solidFill>
                              <a:schemeClr val="dk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kern="1200" dirty="0" smtClean="0">
                              <a:solidFill>
                                <a:schemeClr val="dk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89600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476752.00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800" baseline="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578.18 </a:t>
                          </a:r>
                          <a:r>
                            <a:rPr lang="en-US" sz="1800" baseline="0" dirty="0" err="1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ms</a:t>
                          </a:r>
                          <a:r>
                            <a:rPr lang="en-US" sz="1800" baseline="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(92037.07)</a:t>
                          </a:r>
                          <a:endParaRPr lang="en-US" sz="18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110886"/>
                  </p:ext>
                </p:extLst>
              </p:nvPr>
            </p:nvGraphicFramePr>
            <p:xfrm>
              <a:off x="330737" y="3142402"/>
              <a:ext cx="8276932" cy="20929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92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291776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719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643073777"/>
                        </a:ext>
                      </a:extLst>
                    </a:gridCol>
                    <a:gridCol w="26382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Method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#</a:t>
                          </a:r>
                          <a:r>
                            <a:rPr lang="zh-TW" alt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of EMD</a:t>
                          </a:r>
                          <a:r>
                            <a:rPr lang="zh-TW" alt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</a:t>
                          </a:r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applied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Estimated</a:t>
                          </a:r>
                        </a:p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Time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Execution</a:t>
                          </a:r>
                          <a:r>
                            <a:rPr lang="en-US" baseline="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 time*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4232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666" t="-177419" r="-145094" b="-2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1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088" t="-177419" r="-924" b="-29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EEMD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666" t="-281967" r="-145094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50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088" t="-281967" r="-924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MEEMD</a:t>
                          </a:r>
                          <a:endParaRPr lang="en-US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666" t="-200862" r="-14509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kern="1200" dirty="0" smtClean="0">
                              <a:solidFill>
                                <a:schemeClr val="dk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89600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088" t="-200862" r="-924" b="-4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矩形 18"/>
          <p:cNvSpPr/>
          <p:nvPr/>
        </p:nvSpPr>
        <p:spPr>
          <a:xfrm>
            <a:off x="4292599" y="1262844"/>
            <a:ext cx="35345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*Note</a:t>
            </a:r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endParaRPr lang="en-US" sz="1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Data length: 512 (1D), 512*512 (2D)</a:t>
            </a:r>
          </a:p>
          <a:p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Component number: 4</a:t>
            </a:r>
          </a:p>
          <a:p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Ensemble number: 50</a:t>
            </a:r>
          </a:p>
          <a:p>
            <a:r>
              <a:rPr 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CPU: Intel </a:t>
            </a:r>
            <a:r>
              <a:rPr 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Pentium G2120</a:t>
            </a:r>
          </a:p>
        </p:txBody>
      </p:sp>
    </p:spTree>
    <p:extLst>
      <p:ext uri="{BB962C8B-B14F-4D97-AF65-F5344CB8AC3E}">
        <p14:creationId xmlns:p14="http://schemas.microsoft.com/office/powerpoint/2010/main" val="1457024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1.3 Literature study</a:t>
            </a:r>
            <a:endParaRPr 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600840"/>
              </p:ext>
            </p:extLst>
          </p:nvPr>
        </p:nvGraphicFramePr>
        <p:xfrm>
          <a:off x="88226" y="1040001"/>
          <a:ext cx="9001264" cy="29159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01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81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4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769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Year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Author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Algorithm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Execution time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2010</a:t>
                      </a:r>
                      <a:endParaRPr lang="en-US" sz="1400" strike="noStrike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Pulung</a:t>
                      </a:r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altLang="zh-TW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Waskito</a:t>
                      </a:r>
                      <a:endParaRPr lang="en-US" sz="1400" strike="noStrike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EMD</a:t>
                      </a:r>
                      <a:endParaRPr lang="en-US" sz="1400" strike="noStrike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7.1</a:t>
                      </a:r>
                      <a:r>
                        <a:rPr lang="en-US" sz="1400" strike="noStrike" baseline="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times faster,</a:t>
                      </a:r>
                      <a:r>
                        <a:rPr lang="en-US" sz="1400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L=</a:t>
                      </a:r>
                      <a:r>
                        <a:rPr lang="en-US" altLang="zh-TW" sz="1400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215104,</a:t>
                      </a:r>
                      <a:r>
                        <a:rPr lang="en-US" altLang="zh-TW" sz="1400" strike="noStrike" baseline="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8IMFs (CUDA)</a:t>
                      </a:r>
                      <a:endParaRPr lang="en-US" sz="1400" strike="noStrike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05901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2011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L.-W. Chang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MEEMD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62.14sec</a:t>
                      </a:r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(47.1x)</a:t>
                      </a:r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666*444, 5BIMFs, En1000 (CUDA)</a:t>
                      </a:r>
                    </a:p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291.10sec(10.1x)</a:t>
                      </a:r>
                      <a:r>
                        <a:rPr lang="en-US" sz="14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666*444, 5BIMFs, En1000 (</a:t>
                      </a:r>
                      <a:r>
                        <a:rPr lang="en-US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OpenMP</a:t>
                      </a:r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)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095576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2012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Maciej</a:t>
                      </a:r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Wielgus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FABEMD</a:t>
                      </a:r>
                      <a:endParaRPr lang="en-US" sz="14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strike="noStrike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25fps @ 640*480,</a:t>
                      </a:r>
                      <a:r>
                        <a:rPr lang="zh-TW" altLang="en-US" sz="1400" strike="noStrike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altLang="zh-TW" sz="1400" strike="noStrike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3BIMFs, FPGA, Order-Statistical Filters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675818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2014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Y.-H. Wang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MEEMD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190.16sec @ 512*512, 6BIMFs, En100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0596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2014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J.</a:t>
                      </a:r>
                      <a:r>
                        <a:rPr lang="en-US" sz="14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-X.</a:t>
                      </a:r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Feng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fast MEEMD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30 times faster than MEEMD on ERSST, PCA+MEEMD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2014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Kevin P.-Y. Huang</a:t>
                      </a:r>
                      <a:endParaRPr lang="en-US" sz="12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EMD</a:t>
                      </a:r>
                      <a:r>
                        <a:rPr lang="en-US" sz="14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(CUDA)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37.9x and 33.7x speedup </a:t>
                      </a:r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on voice and EEG datasets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2017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B.-W. </a:t>
                      </a:r>
                      <a:r>
                        <a:rPr lang="en-US" sz="1400" dirty="0" err="1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Shen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Parallel</a:t>
                      </a:r>
                      <a:r>
                        <a:rPr lang="en-US" altLang="zh-TW" sz="14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EEMD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720x speedup using 200 eight-core processors (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MPI+OpenMP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)</a:t>
                      </a:r>
                      <a:endParaRPr lang="en-US" sz="14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162" y="5647285"/>
            <a:ext cx="89377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L.-W. Chang, 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et al. "Parallel implementation of multi-dimensional ensemble empirical mode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decomposition"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</a:rPr>
              <a:t>Acoustics, Speech and Signal Processing (ICASSP), 2011 IEEE International Conference on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IEEE,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2011</a:t>
            </a:r>
            <a:endParaRPr lang="en-US" sz="700" dirty="0"/>
          </a:p>
        </p:txBody>
      </p:sp>
      <p:sp>
        <p:nvSpPr>
          <p:cNvPr id="6" name="矩形 5"/>
          <p:cNvSpPr/>
          <p:nvPr/>
        </p:nvSpPr>
        <p:spPr>
          <a:xfrm>
            <a:off x="83162" y="6032776"/>
            <a:ext cx="89377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/>
              <a:t>J.-X. Feng, et al. </a:t>
            </a:r>
            <a:r>
              <a:rPr lang="en-US" sz="700" dirty="0"/>
              <a:t>"Fast multidimensional ensemble empirical mode decomposition using a data compression technique</a:t>
            </a:r>
            <a:r>
              <a:rPr lang="en-US" sz="700" dirty="0" smtClean="0"/>
              <a:t>.“, </a:t>
            </a:r>
            <a:r>
              <a:rPr lang="en-US" sz="700" i="1" dirty="0" smtClean="0"/>
              <a:t>Journal </a:t>
            </a:r>
            <a:r>
              <a:rPr lang="en-US" sz="700" i="1" dirty="0"/>
              <a:t>of Climate</a:t>
            </a:r>
            <a:r>
              <a:rPr lang="en-US" sz="700" dirty="0"/>
              <a:t> </a:t>
            </a:r>
            <a:r>
              <a:rPr lang="en-US" sz="700" dirty="0" smtClean="0"/>
              <a:t>27.10: 3492-3504, 2014</a:t>
            </a:r>
            <a:endParaRPr lang="en-US" sz="700" dirty="0"/>
          </a:p>
        </p:txBody>
      </p:sp>
      <p:sp>
        <p:nvSpPr>
          <p:cNvPr id="7" name="矩形 6"/>
          <p:cNvSpPr/>
          <p:nvPr/>
        </p:nvSpPr>
        <p:spPr>
          <a:xfrm>
            <a:off x="83162" y="5922744"/>
            <a:ext cx="89100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Y.-H. Wang, 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et al. "On the computational complexity of the empirical mode decomposition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algorithm"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Physica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</a:rPr>
              <a:t> A: Statistical Mechanics and </a:t>
            </a:r>
            <a:r>
              <a:rPr lang="en-US" sz="7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its Applications,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400:159-167, 2014</a:t>
            </a:r>
            <a:endParaRPr lang="en-US" sz="700" dirty="0"/>
          </a:p>
        </p:txBody>
      </p:sp>
      <p:sp>
        <p:nvSpPr>
          <p:cNvPr id="3" name="矩形 2"/>
          <p:cNvSpPr/>
          <p:nvPr/>
        </p:nvSpPr>
        <p:spPr>
          <a:xfrm>
            <a:off x="74316" y="5782706"/>
            <a:ext cx="867751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 err="1" smtClean="0"/>
              <a:t>Maciej</a:t>
            </a:r>
            <a:r>
              <a:rPr lang="en-US" altLang="zh-TW" sz="700" dirty="0"/>
              <a:t> </a:t>
            </a:r>
            <a:r>
              <a:rPr lang="en-US" altLang="zh-TW" sz="700" dirty="0" err="1" smtClean="0"/>
              <a:t>Wielgus</a:t>
            </a:r>
            <a:r>
              <a:rPr lang="en-US" altLang="zh-TW" sz="700" dirty="0" smtClean="0"/>
              <a:t>, </a:t>
            </a:r>
            <a:r>
              <a:rPr lang="en-US" altLang="zh-TW" sz="700" dirty="0"/>
              <a:t>et al. "Fast and adaptive </a:t>
            </a:r>
            <a:r>
              <a:rPr lang="en-US" altLang="zh-TW" sz="700" dirty="0" err="1"/>
              <a:t>bidimensional</a:t>
            </a:r>
            <a:r>
              <a:rPr lang="en-US" altLang="zh-TW" sz="700" dirty="0"/>
              <a:t> empirical mode decomposition for the real-time video fusion." </a:t>
            </a:r>
            <a:r>
              <a:rPr lang="en-US" altLang="zh-TW" sz="700" i="1" dirty="0"/>
              <a:t>Information Fusion (FUSION), 2012 15th International Conference on</a:t>
            </a:r>
            <a:r>
              <a:rPr lang="en-US" altLang="zh-TW" sz="700" dirty="0"/>
              <a:t>. IEEE, 2012.</a:t>
            </a:r>
            <a:endParaRPr lang="en-US" sz="700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349946" y="4243538"/>
            <a:ext cx="8404225" cy="105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800100" algn="l"/>
              </a:tabLst>
              <a:defRPr kumimoji="1" sz="2800" b="1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342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571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 3" pitchFamily="18" charset="2"/>
              <a:buChar char="}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800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028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14859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31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7500" indent="-1143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tabLst>
                <a:tab pos="800100" algn="l"/>
              </a:tabLs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Common performance issue</a:t>
            </a:r>
          </a:p>
          <a:p>
            <a:pPr lvl="1"/>
            <a:r>
              <a:rPr lang="en-US" sz="1600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Can’t offload </a:t>
            </a:r>
            <a:r>
              <a:rPr lang="en-US" sz="1600" kern="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sifting </a:t>
            </a:r>
            <a:r>
              <a:rPr lang="en-US" sz="1600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processing.</a:t>
            </a:r>
          </a:p>
          <a:p>
            <a:pPr lvl="1"/>
            <a:r>
              <a:rPr lang="en-US" sz="1600" kern="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Most wait for previous residual to generate next IMF.</a:t>
            </a:r>
          </a:p>
        </p:txBody>
      </p:sp>
      <p:sp>
        <p:nvSpPr>
          <p:cNvPr id="8" name="矩形 7"/>
          <p:cNvSpPr/>
          <p:nvPr/>
        </p:nvSpPr>
        <p:spPr>
          <a:xfrm>
            <a:off x="74316" y="5521305"/>
            <a:ext cx="889220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Waskito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Pulung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, et al. "Parallelizing Hilbert-Huang transform on a </a:t>
            </a:r>
            <a:r>
              <a:rPr lang="en-US" altLang="zh-TW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GPU."</a:t>
            </a:r>
            <a:r>
              <a:rPr lang="en-US" altLang="zh-TW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Networking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 and Computing (ICNC), 2010 First International Conference on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. IEEE, 2010.</a:t>
            </a:r>
            <a:endParaRPr lang="zh-TW" altLang="en-US" sz="700" dirty="0"/>
          </a:p>
        </p:txBody>
      </p:sp>
      <p:sp>
        <p:nvSpPr>
          <p:cNvPr id="10" name="矩形 9"/>
          <p:cNvSpPr/>
          <p:nvPr/>
        </p:nvSpPr>
        <p:spPr>
          <a:xfrm>
            <a:off x="85667" y="6135880"/>
            <a:ext cx="8869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Huang, Kevin PY, </a:t>
            </a:r>
            <a:r>
              <a:rPr lang="en-US" altLang="zh-TW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et al. "Flexible 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Parallelized Empirical Mode Decomposition in CUDA for Hilbert Huang Transform." 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High Performance Computing and Communications, 2014 IEEE 6th Intl </a:t>
            </a:r>
            <a:r>
              <a:rPr lang="en-US" altLang="zh-TW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Symp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 on Cyberspace Safety and Security, 2014 IEEE 11th Intl </a:t>
            </a:r>
            <a:r>
              <a:rPr lang="en-US" altLang="zh-TW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Conf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 on Embedded Software and </a:t>
            </a:r>
            <a:r>
              <a:rPr lang="en-US" altLang="zh-TW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Syst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 (HPCC, CSS, ICESS), 2014 IEEE Intl </a:t>
            </a:r>
            <a:r>
              <a:rPr lang="en-US" altLang="zh-TW" sz="700" i="1" dirty="0" err="1">
                <a:solidFill>
                  <a:srgbClr val="222222"/>
                </a:solidFill>
                <a:latin typeface="Arial" panose="020B0604020202020204" pitchFamily="34" charset="0"/>
              </a:rPr>
              <a:t>Conf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 on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. IEEE, 2014.</a:t>
            </a:r>
            <a:endParaRPr lang="zh-TW" altLang="en-US" sz="700" dirty="0"/>
          </a:p>
        </p:txBody>
      </p:sp>
      <p:sp>
        <p:nvSpPr>
          <p:cNvPr id="11" name="矩形 10"/>
          <p:cNvSpPr/>
          <p:nvPr/>
        </p:nvSpPr>
        <p:spPr>
          <a:xfrm>
            <a:off x="82960" y="6344615"/>
            <a:ext cx="89100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Shen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, Bo-Wen, et al. "Parallel Implementation of the Ensemble Empirical Mode Decomposition (PEEMD) and Its Application for Earth Science Data Analysis." </a:t>
            </a:r>
            <a:r>
              <a:rPr lang="en-US" altLang="zh-TW" sz="700" i="1" dirty="0">
                <a:solidFill>
                  <a:srgbClr val="222222"/>
                </a:solidFill>
                <a:latin typeface="Arial" panose="020B0604020202020204" pitchFamily="34" charset="0"/>
              </a:rPr>
              <a:t>Computing in Science &amp; Engineering</a:t>
            </a:r>
            <a:r>
              <a:rPr lang="en-US" altLang="zh-TW" sz="700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zh-TW" altLang="en-US" sz="700" dirty="0"/>
          </a:p>
        </p:txBody>
      </p:sp>
    </p:spTree>
    <p:extLst>
      <p:ext uri="{BB962C8B-B14F-4D97-AF65-F5344CB8AC3E}">
        <p14:creationId xmlns:p14="http://schemas.microsoft.com/office/powerpoint/2010/main" val="239809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CS Color Cover">
  <a:themeElements>
    <a:clrScheme name="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BCS Color Cover">
      <a:majorFont>
        <a:latin typeface="Times New Roman"/>
        <a:ea typeface="新細明體"/>
        <a:cs typeface="Arial"/>
      </a:majorFont>
      <a:minorFont>
        <a:latin typeface="Times New Roman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BCS Color C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CS Color Cover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99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0000E7"/>
        </a:accent6>
        <a:hlink>
          <a:srgbClr val="CCCCFF"/>
        </a:hlink>
        <a:folHlink>
          <a:srgbClr val="66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99"/>
        </a:accent1>
        <a:accent2>
          <a:srgbClr val="3366FF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2D5CE7"/>
        </a:accent6>
        <a:hlink>
          <a:srgbClr val="CCCCFF"/>
        </a:hlink>
        <a:folHlink>
          <a:srgbClr val="66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8A8AE7"/>
        </a:accent6>
        <a:hlink>
          <a:srgbClr val="CCCCFF"/>
        </a:hlink>
        <a:folHlink>
          <a:srgbClr val="66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CS Color Cover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8A"/>
        </a:accent6>
        <a:hlink>
          <a:srgbClr val="3366FF"/>
        </a:hlink>
        <a:folHlink>
          <a:srgbClr val="66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20090218(1)</Template>
  <TotalTime>478498</TotalTime>
  <Words>4153</Words>
  <Application>Microsoft Office PowerPoint</Application>
  <PresentationFormat>如螢幕大小 (4:3)</PresentationFormat>
  <Paragraphs>2208</Paragraphs>
  <Slides>52</Slides>
  <Notes>31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Arial Unicode MS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3</vt:lpstr>
      <vt:lpstr>BCS Color Cover</vt:lpstr>
      <vt:lpstr>Drawing</vt:lpstr>
      <vt:lpstr>Spatial Frequency Extraction using Gradient-liked Operator (SFEGO) 空間頻率擷取使用類梯度運算子</vt:lpstr>
      <vt:lpstr>Outline</vt:lpstr>
      <vt:lpstr>1.1 Background</vt:lpstr>
      <vt:lpstr>Empirical Mode Decomposition</vt:lpstr>
      <vt:lpstr>Ensemble Empirical Mode Decomposition</vt:lpstr>
      <vt:lpstr>Bi-dimensional Empirical Mode Decomposition</vt:lpstr>
      <vt:lpstr>Multi-dimensional Ensemble Empirical Mode Decomposition</vt:lpstr>
      <vt:lpstr>1.2 Motivation </vt:lpstr>
      <vt:lpstr>1.3 Literature study</vt:lpstr>
      <vt:lpstr>1.4 Spatial Frequency on 2D DFT</vt:lpstr>
      <vt:lpstr>1.4 Spatial Frequency on MEEMD</vt:lpstr>
      <vt:lpstr>1.4 Spatial Frequency on Spatial Filter</vt:lpstr>
      <vt:lpstr>1.5 Local Binary Pattern</vt:lpstr>
      <vt:lpstr>1.6 Gradient</vt:lpstr>
      <vt:lpstr>1.7 Gradient mask</vt:lpstr>
      <vt:lpstr>1.8 Objective</vt:lpstr>
      <vt:lpstr>2.1 Procedure </vt:lpstr>
      <vt:lpstr>2.2 Choose circular mask size</vt:lpstr>
      <vt:lpstr>2.3 Gradient-liked operator - Pixel classifier</vt:lpstr>
      <vt:lpstr>2.3 Gradient-liked operator – Analyze direction</vt:lpstr>
      <vt:lpstr>2.3 Gradient-liked operator – Analyze direction</vt:lpstr>
      <vt:lpstr>2.3 Gradient-liked operator – Analyze magnitude</vt:lpstr>
      <vt:lpstr>2.4 Calculation of projection</vt:lpstr>
      <vt:lpstr>2.5 Result comparison</vt:lpstr>
      <vt:lpstr>3.1 Decomposition of  a square border</vt:lpstr>
      <vt:lpstr>3.1 Decomposition of a square border</vt:lpstr>
      <vt:lpstr>3.2 Decomposition of a different spatial frequency 2D signal </vt:lpstr>
      <vt:lpstr>3.2 Decomposition of a different spatial frequency 2D signal </vt:lpstr>
      <vt:lpstr>3.3 Decomposition of Lena</vt:lpstr>
      <vt:lpstr>3.3 Decomposition of Lena</vt:lpstr>
      <vt:lpstr>3.3 Decomposition of Lena</vt:lpstr>
      <vt:lpstr>3.4 Decomposition of Squirrel</vt:lpstr>
      <vt:lpstr>3.4 Decomposition of Squirrel</vt:lpstr>
      <vt:lpstr>3.4 Decomposition of Squirrel</vt:lpstr>
      <vt:lpstr>3.5 Decomposition of London Bridge</vt:lpstr>
      <vt:lpstr>3.5 Decomposition of London Bridge</vt:lpstr>
      <vt:lpstr>3.5 Decomposition of London Bridge</vt:lpstr>
      <vt:lpstr>4.1 Circular Mask v.s. Square Mask</vt:lpstr>
      <vt:lpstr>4.1.2 Traditional Gradient Operator</vt:lpstr>
      <vt:lpstr>4.2 Direction issue on small radius </vt:lpstr>
      <vt:lpstr>4.2.1 Improve high frequency extraction (Up Sampling)</vt:lpstr>
      <vt:lpstr>4.3 Performance SFEGO v.s. MEEMD</vt:lpstr>
      <vt:lpstr>4.3 Performance GPU Computing</vt:lpstr>
      <vt:lpstr>4.3.1 Performance Down Sampling</vt:lpstr>
      <vt:lpstr>4.4 MEEMD Emulation Multiple Image Testing</vt:lpstr>
      <vt:lpstr>4.4 MEEMD Emulation Estimated SFEGO Radius</vt:lpstr>
      <vt:lpstr>4.4 MEEMD Emulation Amplitude Fitting (Least Square Method)</vt:lpstr>
      <vt:lpstr>4.4 MEEMD Emulation Result</vt:lpstr>
      <vt:lpstr>6. Conclusion</vt:lpstr>
      <vt:lpstr>7. Future Work Decomposition of colorful image </vt:lpstr>
      <vt:lpstr>7. Future Work Real-time bi-dimensional decomposition</vt:lpstr>
      <vt:lpstr>Thank you 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Card</cp:lastModifiedBy>
  <cp:revision>5166</cp:revision>
  <cp:lastPrinted>2015-06-14T07:32:59Z</cp:lastPrinted>
  <dcterms:created xsi:type="dcterms:W3CDTF">1601-01-01T00:00:00Z</dcterms:created>
  <dcterms:modified xsi:type="dcterms:W3CDTF">2018-07-27T03:51:59Z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